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83" r:id="rId3"/>
    <p:sldId id="257" r:id="rId4"/>
    <p:sldId id="280" r:id="rId5"/>
    <p:sldId id="284" r:id="rId6"/>
    <p:sldId id="285" r:id="rId7"/>
    <p:sldId id="286" r:id="rId8"/>
    <p:sldId id="287" r:id="rId9"/>
    <p:sldId id="288" r:id="rId10"/>
    <p:sldId id="289" r:id="rId11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6600CC"/>
    <a:srgbClr val="FF66FF"/>
    <a:srgbClr val="4D4D4D"/>
    <a:srgbClr val="FF99FF"/>
    <a:srgbClr val="B92D14"/>
    <a:srgbClr val="35759D"/>
    <a:srgbClr val="35B19D"/>
    <a:srgbClr val="20A6C6"/>
    <a:srgbClr val="DEDE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2536" autoAdjust="0"/>
    <p:restoredTop sz="95596" autoAdjust="0"/>
  </p:normalViewPr>
  <p:slideViewPr>
    <p:cSldViewPr>
      <p:cViewPr>
        <p:scale>
          <a:sx n="70" d="100"/>
          <a:sy n="70" d="100"/>
        </p:scale>
        <p:origin x="-114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C2131A3-898A-4CFE-B11C-141AD45416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4427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CEFAB0-4C22-4E71-9DD8-B1ACC9737DF9}" type="slidenum">
              <a:rPr lang="en-US"/>
              <a:pPr/>
              <a:t>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4DFACF-0F90-4213-B3DD-8A039821A5E7}" type="slidenum">
              <a:rPr lang="en-US"/>
              <a:pPr/>
              <a:t>3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ru.wikipedia.org/wiki/%D0%A4%D0%B0%D0%B9%D0%BB:Flag_of_Denmark.sv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://ru.wikipedia.org/wiki/%D0%A4%D0%B0%D0%B9%D0%BB:National_Coat_of_arms_of_Denmark.sv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214810" y="857232"/>
            <a:ext cx="5715040" cy="914417"/>
          </a:xfrm>
          <a:effectLst>
            <a:outerShdw dist="17961" dir="2700000" algn="ctr" rotWithShape="0">
              <a:schemeClr val="bg1"/>
            </a:outerShdw>
          </a:effectLst>
        </p:spPr>
        <p:txBody>
          <a:bodyPr/>
          <a:lstStyle/>
          <a:p>
            <a:pPr algn="ctr"/>
            <a:r>
              <a:rPr lang="uk-UA" sz="4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Данія.</a:t>
            </a:r>
            <a:br>
              <a:rPr lang="uk-UA" sz="4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Екологічні проблеми.</a:t>
            </a:r>
            <a:endParaRPr lang="ru-RU" sz="3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71538" y="5500702"/>
            <a:ext cx="2895600" cy="476250"/>
          </a:xfrm>
          <a:effectLst>
            <a:outerShdw dist="17961" dir="2700000" algn="ctr" rotWithShape="0">
              <a:schemeClr val="bg1"/>
            </a:outerShdw>
          </a:effectLst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uk-UA" sz="2300" dirty="0" smtClean="0">
                <a:solidFill>
                  <a:srgbClr val="4D4D4D"/>
                </a:solidFill>
              </a:rPr>
              <a:t>Підготувала </a:t>
            </a:r>
          </a:p>
          <a:p>
            <a:pPr algn="ctr">
              <a:lnSpc>
                <a:spcPct val="90000"/>
              </a:lnSpc>
            </a:pPr>
            <a:r>
              <a:rPr lang="uk-UA" sz="2300" dirty="0" smtClean="0">
                <a:solidFill>
                  <a:srgbClr val="4D4D4D"/>
                </a:solidFill>
              </a:rPr>
              <a:t>Учениця 5А класу </a:t>
            </a:r>
          </a:p>
          <a:p>
            <a:pPr algn="ctr">
              <a:lnSpc>
                <a:spcPct val="90000"/>
              </a:lnSpc>
            </a:pPr>
            <a:r>
              <a:rPr lang="uk-UA" sz="2300" dirty="0" smtClean="0">
                <a:solidFill>
                  <a:srgbClr val="4D4D4D"/>
                </a:solidFill>
              </a:rPr>
              <a:t>Сомик Софія</a:t>
            </a:r>
            <a:endParaRPr lang="ru-RU" sz="2300" dirty="0">
              <a:solidFill>
                <a:srgbClr val="4D4D4D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2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20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  <p:bldP spid="205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1142984"/>
            <a:ext cx="87154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dirty="0" smtClean="0">
                <a:solidFill>
                  <a:srgbClr val="660066"/>
                </a:solidFill>
              </a:rPr>
              <a:t>До </a:t>
            </a:r>
            <a:r>
              <a:rPr lang="ru-RU" dirty="0" err="1" smtClean="0">
                <a:solidFill>
                  <a:srgbClr val="660066"/>
                </a:solidFill>
              </a:rPr>
              <a:t>найбільших</a:t>
            </a:r>
            <a:r>
              <a:rPr lang="ru-RU" dirty="0" smtClean="0">
                <a:solidFill>
                  <a:srgbClr val="660066"/>
                </a:solidFill>
              </a:rPr>
              <a:t> </a:t>
            </a:r>
            <a:r>
              <a:rPr lang="ru-RU" dirty="0" err="1" smtClean="0">
                <a:solidFill>
                  <a:srgbClr val="660066"/>
                </a:solidFill>
              </a:rPr>
              <a:t>екологічних</a:t>
            </a:r>
            <a:r>
              <a:rPr lang="ru-RU" dirty="0" smtClean="0">
                <a:solidFill>
                  <a:srgbClr val="660066"/>
                </a:solidFill>
              </a:rPr>
              <a:t> проблем </a:t>
            </a:r>
            <a:r>
              <a:rPr lang="ru-RU" dirty="0" err="1" smtClean="0">
                <a:solidFill>
                  <a:srgbClr val="660066"/>
                </a:solidFill>
              </a:rPr>
              <a:t>країни</a:t>
            </a:r>
            <a:r>
              <a:rPr lang="ru-RU" dirty="0" smtClean="0">
                <a:solidFill>
                  <a:srgbClr val="660066"/>
                </a:solidFill>
              </a:rPr>
              <a:t> </a:t>
            </a:r>
            <a:r>
              <a:rPr lang="ru-RU" dirty="0" err="1" smtClean="0">
                <a:solidFill>
                  <a:srgbClr val="660066"/>
                </a:solidFill>
              </a:rPr>
              <a:t>відносять</a:t>
            </a:r>
            <a:r>
              <a:rPr lang="ru-RU" dirty="0" smtClean="0">
                <a:solidFill>
                  <a:srgbClr val="660066"/>
                </a:solidFill>
              </a:rPr>
              <a:t>:</a:t>
            </a:r>
          </a:p>
          <a:p>
            <a:pPr algn="l"/>
            <a:endParaRPr lang="ru-RU" dirty="0" smtClean="0">
              <a:solidFill>
                <a:srgbClr val="660066"/>
              </a:solidFill>
            </a:endParaRPr>
          </a:p>
          <a:p>
            <a:pPr algn="l"/>
            <a:r>
              <a:rPr lang="ru-RU" dirty="0" smtClean="0">
                <a:solidFill>
                  <a:srgbClr val="660066"/>
                </a:solidFill>
              </a:rPr>
              <a:t>-</a:t>
            </a:r>
            <a:r>
              <a:rPr lang="ru-RU" dirty="0" err="1" smtClean="0">
                <a:solidFill>
                  <a:srgbClr val="660066"/>
                </a:solidFill>
              </a:rPr>
              <a:t>забруднення</a:t>
            </a:r>
            <a:r>
              <a:rPr lang="ru-RU" dirty="0" smtClean="0">
                <a:solidFill>
                  <a:srgbClr val="660066"/>
                </a:solidFill>
              </a:rPr>
              <a:t> </a:t>
            </a:r>
            <a:r>
              <a:rPr lang="ru-RU" dirty="0" err="1" smtClean="0">
                <a:solidFill>
                  <a:srgbClr val="660066"/>
                </a:solidFill>
              </a:rPr>
              <a:t>повітря</a:t>
            </a:r>
            <a:r>
              <a:rPr lang="ru-RU" dirty="0" smtClean="0">
                <a:solidFill>
                  <a:srgbClr val="660066"/>
                </a:solidFill>
              </a:rPr>
              <a:t> (</a:t>
            </a:r>
            <a:r>
              <a:rPr lang="ru-RU" dirty="0" err="1" smtClean="0">
                <a:solidFill>
                  <a:srgbClr val="660066"/>
                </a:solidFill>
              </a:rPr>
              <a:t>переважно</a:t>
            </a:r>
            <a:r>
              <a:rPr lang="ru-RU" dirty="0" smtClean="0">
                <a:solidFill>
                  <a:srgbClr val="660066"/>
                </a:solidFill>
              </a:rPr>
              <a:t> </a:t>
            </a:r>
            <a:r>
              <a:rPr lang="ru-RU" dirty="0" err="1" smtClean="0">
                <a:solidFill>
                  <a:srgbClr val="660066"/>
                </a:solidFill>
              </a:rPr>
              <a:t>транспортними</a:t>
            </a:r>
            <a:r>
              <a:rPr lang="ru-RU" dirty="0" smtClean="0">
                <a:solidFill>
                  <a:srgbClr val="660066"/>
                </a:solidFill>
              </a:rPr>
              <a:t> </a:t>
            </a:r>
            <a:r>
              <a:rPr lang="ru-RU" dirty="0" err="1" smtClean="0">
                <a:solidFill>
                  <a:srgbClr val="660066"/>
                </a:solidFill>
              </a:rPr>
              <a:t>засобами</a:t>
            </a:r>
            <a:r>
              <a:rPr lang="ru-RU" dirty="0" smtClean="0">
                <a:solidFill>
                  <a:srgbClr val="660066"/>
                </a:solidFill>
              </a:rPr>
              <a:t> та </a:t>
            </a:r>
            <a:r>
              <a:rPr lang="ru-RU" dirty="0" err="1" smtClean="0">
                <a:solidFill>
                  <a:srgbClr val="660066"/>
                </a:solidFill>
              </a:rPr>
              <a:t>електростанціями</a:t>
            </a:r>
            <a:r>
              <a:rPr lang="ru-RU" dirty="0" smtClean="0">
                <a:solidFill>
                  <a:srgbClr val="660066"/>
                </a:solidFill>
              </a:rPr>
              <a:t>)</a:t>
            </a:r>
          </a:p>
          <a:p>
            <a:pPr algn="l"/>
            <a:r>
              <a:rPr lang="ru-RU" dirty="0" smtClean="0">
                <a:solidFill>
                  <a:srgbClr val="660066"/>
                </a:solidFill>
              </a:rPr>
              <a:t>-</a:t>
            </a:r>
            <a:r>
              <a:rPr lang="ru-RU" dirty="0" err="1" smtClean="0">
                <a:solidFill>
                  <a:srgbClr val="660066"/>
                </a:solidFill>
              </a:rPr>
              <a:t>викиди</a:t>
            </a:r>
            <a:r>
              <a:rPr lang="ru-RU" dirty="0" smtClean="0">
                <a:solidFill>
                  <a:srgbClr val="660066"/>
                </a:solidFill>
              </a:rPr>
              <a:t> азоту </a:t>
            </a:r>
            <a:r>
              <a:rPr lang="ru-RU" dirty="0" err="1" smtClean="0">
                <a:solidFill>
                  <a:srgbClr val="660066"/>
                </a:solidFill>
              </a:rPr>
              <a:t>і</a:t>
            </a:r>
            <a:r>
              <a:rPr lang="ru-RU" dirty="0" smtClean="0">
                <a:solidFill>
                  <a:srgbClr val="660066"/>
                </a:solidFill>
              </a:rPr>
              <a:t> фосфору в </a:t>
            </a:r>
            <a:r>
              <a:rPr lang="ru-RU" dirty="0" err="1" smtClean="0">
                <a:solidFill>
                  <a:srgbClr val="660066"/>
                </a:solidFill>
              </a:rPr>
              <a:t>Північне</a:t>
            </a:r>
            <a:r>
              <a:rPr lang="ru-RU" dirty="0" smtClean="0">
                <a:solidFill>
                  <a:srgbClr val="660066"/>
                </a:solidFill>
              </a:rPr>
              <a:t> море, через </a:t>
            </a:r>
            <a:r>
              <a:rPr lang="ru-RU" dirty="0" err="1" smtClean="0">
                <a:solidFill>
                  <a:srgbClr val="660066"/>
                </a:solidFill>
              </a:rPr>
              <a:t>надмірне</a:t>
            </a:r>
            <a:r>
              <a:rPr lang="ru-RU" dirty="0" smtClean="0">
                <a:solidFill>
                  <a:srgbClr val="660066"/>
                </a:solidFill>
              </a:rPr>
              <a:t> </a:t>
            </a:r>
            <a:r>
              <a:rPr lang="ru-RU" dirty="0" err="1" smtClean="0">
                <a:solidFill>
                  <a:srgbClr val="660066"/>
                </a:solidFill>
              </a:rPr>
              <a:t>удобрення</a:t>
            </a:r>
            <a:r>
              <a:rPr lang="ru-RU" dirty="0" smtClean="0">
                <a:solidFill>
                  <a:srgbClr val="660066"/>
                </a:solidFill>
              </a:rPr>
              <a:t> </a:t>
            </a:r>
            <a:r>
              <a:rPr lang="ru-RU" dirty="0" err="1" smtClean="0">
                <a:solidFill>
                  <a:srgbClr val="660066"/>
                </a:solidFill>
              </a:rPr>
              <a:t>полів</a:t>
            </a:r>
            <a:r>
              <a:rPr lang="ru-RU" dirty="0" smtClean="0">
                <a:solidFill>
                  <a:srgbClr val="660066"/>
                </a:solidFill>
              </a:rPr>
              <a:t> </a:t>
            </a:r>
            <a:r>
              <a:rPr lang="ru-RU" dirty="0" err="1" smtClean="0">
                <a:solidFill>
                  <a:srgbClr val="660066"/>
                </a:solidFill>
              </a:rPr>
              <a:t>і</a:t>
            </a:r>
            <a:r>
              <a:rPr lang="ru-RU" dirty="0" smtClean="0">
                <a:solidFill>
                  <a:srgbClr val="660066"/>
                </a:solidFill>
              </a:rPr>
              <a:t> </a:t>
            </a:r>
            <a:r>
              <a:rPr lang="ru-RU" dirty="0" err="1" smtClean="0">
                <a:solidFill>
                  <a:srgbClr val="660066"/>
                </a:solidFill>
              </a:rPr>
              <a:t>розвиток</a:t>
            </a:r>
            <a:r>
              <a:rPr lang="ru-RU" dirty="0" smtClean="0">
                <a:solidFill>
                  <a:srgbClr val="660066"/>
                </a:solidFill>
              </a:rPr>
              <a:t> </a:t>
            </a:r>
            <a:r>
              <a:rPr lang="ru-RU" dirty="0" err="1" smtClean="0">
                <a:solidFill>
                  <a:srgbClr val="660066"/>
                </a:solidFill>
              </a:rPr>
              <a:t>тваринництва</a:t>
            </a:r>
            <a:r>
              <a:rPr lang="ru-RU" dirty="0" smtClean="0">
                <a:solidFill>
                  <a:srgbClr val="660066"/>
                </a:solidFill>
              </a:rPr>
              <a:t> (за станом на 1990 </a:t>
            </a:r>
            <a:r>
              <a:rPr lang="ru-RU" dirty="0" err="1" smtClean="0">
                <a:solidFill>
                  <a:srgbClr val="660066"/>
                </a:solidFill>
              </a:rPr>
              <a:t>рік</a:t>
            </a:r>
            <a:r>
              <a:rPr lang="ru-RU" dirty="0" smtClean="0">
                <a:solidFill>
                  <a:srgbClr val="660066"/>
                </a:solidFill>
              </a:rPr>
              <a:t> </a:t>
            </a:r>
            <a:r>
              <a:rPr lang="ru-RU" dirty="0" err="1" smtClean="0">
                <a:solidFill>
                  <a:srgbClr val="660066"/>
                </a:solidFill>
              </a:rPr>
              <a:t>налічувалося</a:t>
            </a:r>
            <a:r>
              <a:rPr lang="ru-RU" dirty="0" smtClean="0">
                <a:solidFill>
                  <a:srgbClr val="660066"/>
                </a:solidFill>
              </a:rPr>
              <a:t> 2200000 </a:t>
            </a:r>
            <a:r>
              <a:rPr lang="ru-RU" dirty="0" err="1" smtClean="0">
                <a:solidFill>
                  <a:srgbClr val="660066"/>
                </a:solidFill>
              </a:rPr>
              <a:t>голів</a:t>
            </a:r>
            <a:r>
              <a:rPr lang="ru-RU" dirty="0" smtClean="0">
                <a:solidFill>
                  <a:srgbClr val="660066"/>
                </a:solidFill>
              </a:rPr>
              <a:t> </a:t>
            </a:r>
            <a:r>
              <a:rPr lang="ru-RU" dirty="0" err="1" smtClean="0">
                <a:solidFill>
                  <a:srgbClr val="660066"/>
                </a:solidFill>
              </a:rPr>
              <a:t>великої</a:t>
            </a:r>
            <a:r>
              <a:rPr lang="ru-RU" dirty="0" smtClean="0">
                <a:solidFill>
                  <a:srgbClr val="660066"/>
                </a:solidFill>
              </a:rPr>
              <a:t> </a:t>
            </a:r>
            <a:r>
              <a:rPr lang="ru-RU" dirty="0" err="1" smtClean="0">
                <a:solidFill>
                  <a:srgbClr val="660066"/>
                </a:solidFill>
              </a:rPr>
              <a:t>рогатої</a:t>
            </a:r>
            <a:r>
              <a:rPr lang="ru-RU" dirty="0" smtClean="0">
                <a:solidFill>
                  <a:srgbClr val="660066"/>
                </a:solidFill>
              </a:rPr>
              <a:t> </a:t>
            </a:r>
            <a:r>
              <a:rPr lang="ru-RU" dirty="0" err="1" smtClean="0">
                <a:solidFill>
                  <a:srgbClr val="660066"/>
                </a:solidFill>
              </a:rPr>
              <a:t>худоби</a:t>
            </a:r>
            <a:r>
              <a:rPr lang="ru-RU" dirty="0" smtClean="0">
                <a:solidFill>
                  <a:srgbClr val="660066"/>
                </a:solidFill>
              </a:rPr>
              <a:t>, 9300000 свиней)</a:t>
            </a:r>
          </a:p>
          <a:p>
            <a:pPr algn="l"/>
            <a:r>
              <a:rPr lang="ru-RU" dirty="0" smtClean="0">
                <a:solidFill>
                  <a:srgbClr val="660066"/>
                </a:solidFill>
              </a:rPr>
              <a:t>-</a:t>
            </a:r>
            <a:r>
              <a:rPr lang="ru-RU" dirty="0" err="1" smtClean="0">
                <a:solidFill>
                  <a:srgbClr val="660066"/>
                </a:solidFill>
              </a:rPr>
              <a:t>забруднення</a:t>
            </a:r>
            <a:r>
              <a:rPr lang="ru-RU" dirty="0" smtClean="0">
                <a:solidFill>
                  <a:srgbClr val="660066"/>
                </a:solidFill>
              </a:rPr>
              <a:t> </a:t>
            </a:r>
            <a:r>
              <a:rPr lang="ru-RU" dirty="0" err="1" smtClean="0">
                <a:solidFill>
                  <a:srgbClr val="660066"/>
                </a:solidFill>
              </a:rPr>
              <a:t>поверхневих</a:t>
            </a:r>
            <a:r>
              <a:rPr lang="ru-RU" dirty="0" smtClean="0">
                <a:solidFill>
                  <a:srgbClr val="660066"/>
                </a:solidFill>
              </a:rPr>
              <a:t> вод </a:t>
            </a:r>
            <a:r>
              <a:rPr lang="ru-RU" dirty="0" err="1" smtClean="0">
                <a:solidFill>
                  <a:srgbClr val="660066"/>
                </a:solidFill>
              </a:rPr>
              <a:t>відходами</a:t>
            </a:r>
            <a:r>
              <a:rPr lang="ru-RU" dirty="0" smtClean="0">
                <a:solidFill>
                  <a:srgbClr val="660066"/>
                </a:solidFill>
              </a:rPr>
              <a:t> </a:t>
            </a:r>
            <a:r>
              <a:rPr lang="ru-RU" dirty="0" err="1" smtClean="0">
                <a:solidFill>
                  <a:srgbClr val="660066"/>
                </a:solidFill>
              </a:rPr>
              <a:t>тваринництва</a:t>
            </a:r>
            <a:r>
              <a:rPr lang="ru-RU" dirty="0" smtClean="0">
                <a:solidFill>
                  <a:srgbClr val="660066"/>
                </a:solidFill>
              </a:rPr>
              <a:t>.</a:t>
            </a:r>
            <a:endParaRPr lang="ru-RU" dirty="0">
              <a:solidFill>
                <a:srgbClr val="66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85728"/>
            <a:ext cx="8572500" cy="6858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ru-RU" sz="2600" dirty="0" smtClean="0">
              <a:solidFill>
                <a:srgbClr val="7030A0"/>
              </a:solidFill>
            </a:endParaRPr>
          </a:p>
          <a:p>
            <a:pPr>
              <a:lnSpc>
                <a:spcPct val="80000"/>
              </a:lnSpc>
            </a:pPr>
            <a:r>
              <a:rPr lang="uk-UA" sz="2600" dirty="0" smtClean="0">
                <a:solidFill>
                  <a:srgbClr val="7030A0"/>
                </a:solidFill>
              </a:rPr>
              <a:t>Офіційна мова данська</a:t>
            </a:r>
          </a:p>
          <a:p>
            <a:pPr>
              <a:lnSpc>
                <a:spcPct val="80000"/>
              </a:lnSpc>
            </a:pPr>
            <a:r>
              <a:rPr lang="uk-UA" sz="2600" dirty="0" smtClean="0">
                <a:solidFill>
                  <a:srgbClr val="7030A0"/>
                </a:solidFill>
              </a:rPr>
              <a:t>Столиця – Копенгаген</a:t>
            </a:r>
          </a:p>
          <a:p>
            <a:pPr>
              <a:lnSpc>
                <a:spcPct val="80000"/>
              </a:lnSpc>
            </a:pPr>
            <a:r>
              <a:rPr lang="uk-UA" sz="2600" dirty="0" smtClean="0">
                <a:solidFill>
                  <a:srgbClr val="7030A0"/>
                </a:solidFill>
              </a:rPr>
              <a:t>Форма правління – Конституційна монархія</a:t>
            </a:r>
            <a:endParaRPr lang="ru-RU" sz="2600" dirty="0" smtClean="0">
              <a:solidFill>
                <a:srgbClr val="7030A0"/>
              </a:solidFill>
            </a:endParaRPr>
          </a:p>
          <a:p>
            <a:pPr>
              <a:lnSpc>
                <a:spcPct val="80000"/>
              </a:lnSpc>
            </a:pPr>
            <a:r>
              <a:rPr lang="uk-UA" sz="2600" dirty="0" smtClean="0">
                <a:solidFill>
                  <a:srgbClr val="7030A0"/>
                </a:solidFill>
              </a:rPr>
              <a:t>Державна релігія – Лютеранство</a:t>
            </a:r>
            <a:endParaRPr lang="ru-RU" sz="2600" dirty="0" smtClean="0">
              <a:solidFill>
                <a:srgbClr val="7030A0"/>
              </a:solidFill>
            </a:endParaRPr>
          </a:p>
          <a:p>
            <a:pPr>
              <a:lnSpc>
                <a:spcPct val="80000"/>
              </a:lnSpc>
            </a:pPr>
            <a:r>
              <a:rPr lang="uk-UA" sz="2600" dirty="0" smtClean="0">
                <a:solidFill>
                  <a:srgbClr val="7030A0"/>
                </a:solidFill>
              </a:rPr>
              <a:t>Територія – </a:t>
            </a:r>
            <a:r>
              <a:rPr lang="uk-UA" sz="2600" dirty="0" smtClean="0">
                <a:solidFill>
                  <a:srgbClr val="7030A0"/>
                </a:solidFill>
                <a:latin typeface="Arial Black" pitchFamily="34" charset="0"/>
              </a:rPr>
              <a:t>43 098 </a:t>
            </a:r>
            <a:r>
              <a:rPr lang="ru-RU" sz="2600" dirty="0" smtClean="0">
                <a:solidFill>
                  <a:srgbClr val="7030A0"/>
                </a:solidFill>
              </a:rPr>
              <a:t>км²</a:t>
            </a:r>
            <a:endParaRPr lang="uk-UA" sz="2600" dirty="0" smtClean="0">
              <a:solidFill>
                <a:srgbClr val="7030A0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600" b="1" dirty="0" err="1" smtClean="0">
                <a:solidFill>
                  <a:srgbClr val="7030A0"/>
                </a:solidFill>
              </a:rPr>
              <a:t>Населення</a:t>
            </a:r>
            <a:r>
              <a:rPr lang="ru-RU" sz="2600" b="1" dirty="0" smtClean="0">
                <a:solidFill>
                  <a:srgbClr val="7030A0"/>
                </a:solidFill>
              </a:rPr>
              <a:t>:</a:t>
            </a:r>
            <a:r>
              <a:rPr lang="ru-RU" sz="2600" dirty="0" smtClean="0">
                <a:solidFill>
                  <a:srgbClr val="7030A0"/>
                </a:solidFill>
              </a:rPr>
              <a:t> 5 526 000 </a:t>
            </a:r>
            <a:r>
              <a:rPr lang="ru-RU" sz="2600" dirty="0" err="1" smtClean="0">
                <a:solidFill>
                  <a:srgbClr val="7030A0"/>
                </a:solidFill>
              </a:rPr>
              <a:t>чол</a:t>
            </a:r>
            <a:r>
              <a:rPr lang="ru-RU" sz="2600" dirty="0" smtClean="0">
                <a:solidFill>
                  <a:srgbClr val="7030A0"/>
                </a:solidFill>
              </a:rPr>
              <a:t>. </a:t>
            </a:r>
          </a:p>
          <a:p>
            <a:pPr>
              <a:lnSpc>
                <a:spcPct val="80000"/>
              </a:lnSpc>
            </a:pPr>
            <a:r>
              <a:rPr lang="uk-UA" sz="2600" dirty="0" smtClean="0">
                <a:solidFill>
                  <a:srgbClr val="7030A0"/>
                </a:solidFill>
              </a:rPr>
              <a:t>Грошова одиниця  </a:t>
            </a:r>
            <a:r>
              <a:rPr lang="ru-RU" sz="2600" dirty="0" err="1" smtClean="0">
                <a:solidFill>
                  <a:srgbClr val="7030A0"/>
                </a:solidFill>
              </a:rPr>
              <a:t>данська</a:t>
            </a:r>
            <a:r>
              <a:rPr lang="ru-RU" sz="2600" dirty="0" smtClean="0">
                <a:solidFill>
                  <a:srgbClr val="7030A0"/>
                </a:solidFill>
              </a:rPr>
              <a:t> крона (DKK,)</a:t>
            </a:r>
          </a:p>
        </p:txBody>
      </p:sp>
      <p:pic>
        <p:nvPicPr>
          <p:cNvPr id="4" name="Picture 12" descr="Дания">
            <a:hlinkClick r:id="rId2" tooltip="Дания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3714752"/>
            <a:ext cx="3143272" cy="2374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 descr="Герб Дании">
            <a:hlinkClick r:id="rId4" tooltip="&quot;Герб Дании&quot;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3174" y="3286124"/>
            <a:ext cx="1785931" cy="2796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4786314" y="6000768"/>
            <a:ext cx="41433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uk-UA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Прапор</a:t>
            </a:r>
            <a:endParaRPr lang="ru-RU" sz="36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57422" y="6000768"/>
            <a:ext cx="2428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uk-UA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Герб </a:t>
            </a:r>
            <a:endParaRPr lang="ru-RU" sz="36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00232" y="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/>
            <a:r>
              <a:rPr lang="ru-RU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Королівство</a:t>
            </a:r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Данії</a:t>
            </a:r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1219200" y="304800"/>
            <a:ext cx="7315200" cy="715963"/>
          </a:xfrm>
        </p:spPr>
        <p:txBody>
          <a:bodyPr/>
          <a:lstStyle/>
          <a:p>
            <a:endParaRPr lang="ru-RU" sz="38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0" y="714356"/>
            <a:ext cx="9001158" cy="635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kumimoji="0" lang="ru-RU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Данія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- </a:t>
            </a:r>
            <a:r>
              <a:rPr kumimoji="0" lang="ru-RU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високорозвинута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індустріально-аграрна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країна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з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широкими </a:t>
            </a:r>
            <a:r>
              <a:rPr kumimoji="0" lang="ru-RU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зовнішньоекономічними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зв'язками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рівень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життя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її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населення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- один </a:t>
            </a:r>
            <a:r>
              <a:rPr kumimoji="0" lang="ru-RU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з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найвищих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у </a:t>
            </a:r>
            <a:r>
              <a:rPr kumimoji="0" lang="ru-RU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світі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ru-RU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Підприємницька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діяльність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пов'язана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з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охороною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навколишнього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середовища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стала </a:t>
            </a:r>
            <a:r>
              <a:rPr kumimoji="0" lang="ru-RU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важливим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і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досить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високоприбутковим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напрямом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у </a:t>
            </a:r>
            <a:r>
              <a:rPr kumimoji="0" lang="ru-RU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датської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економіці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lvl="0" indent="-342900">
              <a:spcBef>
                <a:spcPct val="20000"/>
              </a:spcBef>
            </a:pPr>
            <a:r>
              <a:rPr lang="ru-RU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</a:t>
            </a:r>
            <a:r>
              <a:rPr lang="ru-RU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</a:t>
            </a:r>
            <a:r>
              <a:rPr kumimoji="0" lang="ru-RU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Соціологічні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дослідження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показують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що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близько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90% датчан </a:t>
            </a:r>
            <a:r>
              <a:rPr kumimoji="0" lang="ru-RU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відносять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питання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охорони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навколишнього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середовища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до </a:t>
            </a:r>
            <a:r>
              <a:rPr kumimoji="0" lang="ru-RU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найбільш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актуальних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і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значимих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соціально-політичних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проблем </a:t>
            </a:r>
            <a:r>
              <a:rPr kumimoji="0" lang="ru-RU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держави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які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повинні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вирішуватися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спільними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зусиллями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суспільства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 </a:t>
            </a:r>
            <a:b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b="0" i="0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8501122" cy="4214842"/>
          </a:xfrm>
        </p:spPr>
        <p:txBody>
          <a:bodyPr/>
          <a:lstStyle/>
          <a:p>
            <a:pPr algn="ctr"/>
            <a:r>
              <a:rPr lang="ru-RU" sz="24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Данія</a:t>
            </a:r>
            <a:r>
              <a:rPr lang="ru-RU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та </a:t>
            </a:r>
            <a:r>
              <a:rPr lang="ru-RU" sz="24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екологія</a:t>
            </a:r>
            <a:r>
              <a:rPr lang="ru-RU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- </a:t>
            </a:r>
            <a:r>
              <a:rPr lang="ru-RU" sz="24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поняття</a:t>
            </a:r>
            <a:r>
              <a:rPr lang="ru-RU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нероздільні</a:t>
            </a:r>
            <a:r>
              <a:rPr lang="ru-RU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. По </a:t>
            </a:r>
            <a:r>
              <a:rPr lang="ru-RU" sz="24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суті</a:t>
            </a:r>
            <a:r>
              <a:rPr lang="ru-RU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справи</a:t>
            </a:r>
            <a:r>
              <a:rPr lang="ru-RU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, </a:t>
            </a:r>
            <a:r>
              <a:rPr lang="ru-RU" sz="24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екологія</a:t>
            </a:r>
            <a:r>
              <a:rPr lang="ru-RU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перетворилася</a:t>
            </a:r>
            <a:r>
              <a:rPr lang="ru-RU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в </a:t>
            </a:r>
            <a:r>
              <a:rPr lang="ru-RU" sz="24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цій</a:t>
            </a:r>
            <a:r>
              <a:rPr lang="ru-RU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державі</a:t>
            </a:r>
            <a:r>
              <a:rPr lang="ru-RU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в</a:t>
            </a:r>
            <a:r>
              <a:rPr lang="ru-RU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національну</a:t>
            </a:r>
            <a:r>
              <a:rPr lang="ru-RU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ідею</a:t>
            </a:r>
            <a:r>
              <a:rPr lang="ru-RU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, </a:t>
            </a:r>
            <a:r>
              <a:rPr lang="ru-RU" sz="24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філософію</a:t>
            </a:r>
            <a:r>
              <a:rPr lang="ru-RU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побудови</a:t>
            </a:r>
            <a:r>
              <a:rPr lang="ru-RU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екологічно</a:t>
            </a:r>
            <a:r>
              <a:rPr lang="ru-RU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дружелюбною </a:t>
            </a:r>
            <a:r>
              <a:rPr lang="ru-RU" sz="24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країни</a:t>
            </a:r>
            <a:r>
              <a:rPr lang="ru-RU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. </a:t>
            </a:r>
            <a:r>
              <a:rPr lang="ru-RU" sz="24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Данія</a:t>
            </a:r>
            <a:r>
              <a:rPr lang="ru-RU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показує</a:t>
            </a:r>
            <a:r>
              <a:rPr lang="ru-RU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приклад </a:t>
            </a:r>
            <a:r>
              <a:rPr lang="ru-RU" sz="24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всьому</a:t>
            </a:r>
            <a:r>
              <a:rPr lang="ru-RU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світу</a:t>
            </a:r>
            <a:r>
              <a:rPr lang="ru-RU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, як </a:t>
            </a:r>
            <a:r>
              <a:rPr lang="ru-RU" sz="24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можна</a:t>
            </a:r>
            <a:r>
              <a:rPr lang="ru-RU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комфортно </a:t>
            </a:r>
            <a:r>
              <a:rPr lang="ru-RU" sz="24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жити</a:t>
            </a:r>
            <a:r>
              <a:rPr lang="ru-RU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, не </a:t>
            </a:r>
            <a:r>
              <a:rPr lang="ru-RU" sz="24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забруднюючи</a:t>
            </a:r>
            <a:r>
              <a:rPr lang="ru-RU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все </a:t>
            </a:r>
            <a:r>
              <a:rPr lang="ru-RU" sz="24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навколо</a:t>
            </a:r>
            <a:r>
              <a:rPr lang="ru-RU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. </a:t>
            </a:r>
            <a:r>
              <a:rPr lang="ru-RU" sz="24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Більш</a:t>
            </a:r>
            <a:r>
              <a:rPr lang="ru-RU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того, </a:t>
            </a:r>
            <a:r>
              <a:rPr lang="ru-RU" sz="24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данці</a:t>
            </a:r>
            <a:r>
              <a:rPr lang="ru-RU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навчилися</a:t>
            </a:r>
            <a:r>
              <a:rPr lang="ru-RU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заробляти</a:t>
            </a:r>
            <a:r>
              <a:rPr lang="ru-RU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, </a:t>
            </a:r>
            <a:r>
              <a:rPr lang="ru-RU" sz="24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продаючи</a:t>
            </a:r>
            <a:r>
              <a:rPr lang="ru-RU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свої</a:t>
            </a:r>
            <a:r>
              <a:rPr lang="ru-RU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новітні</a:t>
            </a:r>
            <a:r>
              <a:rPr lang="ru-RU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екотехнології</a:t>
            </a:r>
            <a:r>
              <a:rPr lang="ru-RU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та </a:t>
            </a:r>
            <a:r>
              <a:rPr lang="ru-RU" sz="24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обладнання</a:t>
            </a:r>
            <a:r>
              <a:rPr lang="ru-RU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в </a:t>
            </a:r>
            <a:r>
              <a:rPr lang="ru-RU" sz="24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інші</a:t>
            </a:r>
            <a:r>
              <a:rPr lang="ru-RU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країни</a:t>
            </a:r>
            <a:r>
              <a:rPr lang="ru-RU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. </a:t>
            </a:r>
            <a:endParaRPr lang="ru-RU" sz="2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42918"/>
            <a:ext cx="8572560" cy="4191000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Перш за все, </a:t>
            </a:r>
            <a:r>
              <a:rPr lang="ru-RU" sz="2400" dirty="0" err="1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потрібно</a:t>
            </a:r>
            <a:r>
              <a:rPr lang="ru-RU" sz="24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відзначити</a:t>
            </a:r>
            <a:r>
              <a:rPr lang="ru-RU" sz="24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використання</a:t>
            </a:r>
            <a:r>
              <a:rPr lang="ru-RU" sz="24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енергії</a:t>
            </a:r>
            <a:r>
              <a:rPr lang="ru-RU" sz="24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вітру</a:t>
            </a:r>
            <a:r>
              <a:rPr lang="ru-RU" sz="24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400" dirty="0" err="1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Вітряні</a:t>
            </a:r>
            <a:r>
              <a:rPr lang="ru-RU" sz="24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електростанції</a:t>
            </a:r>
            <a:r>
              <a:rPr lang="ru-RU" sz="24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dirty="0" err="1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даючи</a:t>
            </a:r>
            <a:r>
              <a:rPr lang="ru-RU" sz="24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електроенергію</a:t>
            </a:r>
            <a:r>
              <a:rPr lang="ru-RU" sz="24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вони не </a:t>
            </a:r>
            <a:r>
              <a:rPr lang="ru-RU" sz="2400" dirty="0" err="1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забруднюють</a:t>
            </a:r>
            <a:r>
              <a:rPr lang="ru-RU" sz="24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навколишнє</a:t>
            </a:r>
            <a:r>
              <a:rPr lang="ru-RU" sz="24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середовище</a:t>
            </a:r>
            <a:r>
              <a:rPr lang="ru-RU" sz="24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400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0"/>
            <a:ext cx="28686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err="1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Енергетика</a:t>
            </a:r>
            <a:endParaRPr lang="ru-RU" sz="4000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562" name="AutoShape 2" descr="Результат пошуку зображень за запитом &quot;Вітрові електростанції данія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564" name="Picture 4" descr="Результат пошуку зображень за запитом &quot;Вітрові електростанції дания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214554"/>
            <a:ext cx="8001056" cy="44398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45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7315200" cy="715962"/>
          </a:xfrm>
        </p:spPr>
        <p:txBody>
          <a:bodyPr/>
          <a:lstStyle/>
          <a:p>
            <a:r>
              <a:rPr lang="ru-RU" sz="3200" dirty="0" err="1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Утилізація</a:t>
            </a:r>
            <a:r>
              <a:rPr lang="ru-RU" sz="32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3200" dirty="0" err="1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відходів</a:t>
            </a:r>
            <a:r>
              <a:rPr lang="ru-RU" sz="32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у </a:t>
            </a:r>
            <a:r>
              <a:rPr lang="ru-RU" sz="3200" dirty="0" err="1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Данії</a:t>
            </a:r>
            <a:endParaRPr lang="ru-RU" sz="3200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642918"/>
            <a:ext cx="8358246" cy="4191000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solidFill>
                  <a:srgbClr val="660066"/>
                </a:solidFill>
              </a:rPr>
              <a:t>	Заводи нового </a:t>
            </a:r>
            <a:r>
              <a:rPr lang="ru-RU" sz="2000" dirty="0" err="1" smtClean="0">
                <a:solidFill>
                  <a:srgbClr val="660066"/>
                </a:solidFill>
              </a:rPr>
              <a:t>покоління</a:t>
            </a:r>
            <a:r>
              <a:rPr lang="ru-RU" sz="2000" dirty="0" smtClean="0">
                <a:solidFill>
                  <a:srgbClr val="660066"/>
                </a:solidFill>
              </a:rPr>
              <a:t> </a:t>
            </a:r>
            <a:r>
              <a:rPr lang="ru-RU" sz="2000" dirty="0" err="1" smtClean="0">
                <a:solidFill>
                  <a:srgbClr val="660066"/>
                </a:solidFill>
              </a:rPr>
              <a:t>з</a:t>
            </a:r>
            <a:r>
              <a:rPr lang="ru-RU" sz="2000" dirty="0" smtClean="0">
                <a:solidFill>
                  <a:srgbClr val="660066"/>
                </a:solidFill>
              </a:rPr>
              <a:t> </a:t>
            </a:r>
            <a:r>
              <a:rPr lang="ru-RU" sz="2000" dirty="0" err="1" smtClean="0">
                <a:solidFill>
                  <a:srgbClr val="660066"/>
                </a:solidFill>
              </a:rPr>
              <a:t>утилізації</a:t>
            </a:r>
            <a:r>
              <a:rPr lang="ru-RU" sz="2000" dirty="0" smtClean="0">
                <a:solidFill>
                  <a:srgbClr val="660066"/>
                </a:solidFill>
              </a:rPr>
              <a:t> </a:t>
            </a:r>
            <a:r>
              <a:rPr lang="ru-RU" sz="2000" dirty="0" err="1" smtClean="0">
                <a:solidFill>
                  <a:srgbClr val="660066"/>
                </a:solidFill>
              </a:rPr>
              <a:t>сміття</a:t>
            </a:r>
            <a:r>
              <a:rPr lang="ru-RU" sz="2000" dirty="0" smtClean="0">
                <a:solidFill>
                  <a:srgbClr val="660066"/>
                </a:solidFill>
              </a:rPr>
              <a:t> </a:t>
            </a:r>
            <a:r>
              <a:rPr lang="ru-RU" sz="2000" dirty="0" err="1" smtClean="0">
                <a:solidFill>
                  <a:srgbClr val="660066"/>
                </a:solidFill>
              </a:rPr>
              <a:t>будують</a:t>
            </a:r>
            <a:r>
              <a:rPr lang="ru-RU" sz="2000" dirty="0" smtClean="0">
                <a:solidFill>
                  <a:srgbClr val="660066"/>
                </a:solidFill>
              </a:rPr>
              <a:t> на </a:t>
            </a:r>
            <a:r>
              <a:rPr lang="ru-RU" sz="2000" dirty="0" err="1" smtClean="0">
                <a:solidFill>
                  <a:srgbClr val="660066"/>
                </a:solidFill>
              </a:rPr>
              <a:t>околицях</a:t>
            </a:r>
            <a:r>
              <a:rPr lang="ru-RU" sz="2000" dirty="0" smtClean="0">
                <a:solidFill>
                  <a:srgbClr val="660066"/>
                </a:solidFill>
              </a:rPr>
              <a:t> </a:t>
            </a:r>
            <a:r>
              <a:rPr lang="ru-RU" sz="2000" dirty="0" err="1" smtClean="0">
                <a:solidFill>
                  <a:srgbClr val="660066"/>
                </a:solidFill>
              </a:rPr>
              <a:t>датських</a:t>
            </a:r>
            <a:r>
              <a:rPr lang="ru-RU" sz="2000" dirty="0" smtClean="0">
                <a:solidFill>
                  <a:srgbClr val="660066"/>
                </a:solidFill>
              </a:rPr>
              <a:t> </a:t>
            </a:r>
            <a:r>
              <a:rPr lang="ru-RU" sz="2000" dirty="0" err="1" smtClean="0">
                <a:solidFill>
                  <a:srgbClr val="660066"/>
                </a:solidFill>
              </a:rPr>
              <a:t>міст</a:t>
            </a:r>
            <a:r>
              <a:rPr lang="ru-RU" sz="2000" dirty="0" smtClean="0">
                <a:solidFill>
                  <a:srgbClr val="660066"/>
                </a:solidFill>
              </a:rPr>
              <a:t>. </a:t>
            </a:r>
            <a:r>
              <a:rPr lang="ru-RU" sz="2000" dirty="0" err="1" smtClean="0">
                <a:solidFill>
                  <a:srgbClr val="660066"/>
                </a:solidFill>
              </a:rPr>
              <a:t>Відходи</a:t>
            </a:r>
            <a:r>
              <a:rPr lang="ru-RU" sz="2000" dirty="0" smtClean="0">
                <a:solidFill>
                  <a:srgbClr val="660066"/>
                </a:solidFill>
              </a:rPr>
              <a:t> тут </a:t>
            </a:r>
            <a:r>
              <a:rPr lang="ru-RU" sz="2000" dirty="0" err="1" smtClean="0">
                <a:solidFill>
                  <a:srgbClr val="660066"/>
                </a:solidFill>
              </a:rPr>
              <a:t>розглядаються</a:t>
            </a:r>
            <a:r>
              <a:rPr lang="ru-RU" sz="2000" dirty="0" smtClean="0">
                <a:solidFill>
                  <a:srgbClr val="660066"/>
                </a:solidFill>
              </a:rPr>
              <a:t>, як ресурс: </a:t>
            </a:r>
            <a:r>
              <a:rPr lang="ru-RU" sz="2000" dirty="0" err="1" smtClean="0">
                <a:solidFill>
                  <a:srgbClr val="660066"/>
                </a:solidFill>
              </a:rPr>
              <a:t>ці</a:t>
            </a:r>
            <a:r>
              <a:rPr lang="ru-RU" sz="2000" dirty="0" smtClean="0">
                <a:solidFill>
                  <a:srgbClr val="660066"/>
                </a:solidFill>
              </a:rPr>
              <a:t> заводи не </a:t>
            </a:r>
            <a:r>
              <a:rPr lang="ru-RU" sz="2000" dirty="0" err="1" smtClean="0">
                <a:solidFill>
                  <a:srgbClr val="660066"/>
                </a:solidFill>
              </a:rPr>
              <a:t>тільки</a:t>
            </a:r>
            <a:r>
              <a:rPr lang="ru-RU" sz="2000" dirty="0" smtClean="0">
                <a:solidFill>
                  <a:srgbClr val="660066"/>
                </a:solidFill>
              </a:rPr>
              <a:t> </a:t>
            </a:r>
            <a:r>
              <a:rPr lang="ru-RU" sz="2000" dirty="0" err="1" smtClean="0">
                <a:solidFill>
                  <a:srgbClr val="660066"/>
                </a:solidFill>
              </a:rPr>
              <a:t>спалюють</a:t>
            </a:r>
            <a:r>
              <a:rPr lang="ru-RU" sz="2000" dirty="0" smtClean="0">
                <a:solidFill>
                  <a:srgbClr val="660066"/>
                </a:solidFill>
              </a:rPr>
              <a:t> </a:t>
            </a:r>
            <a:r>
              <a:rPr lang="ru-RU" sz="2000" dirty="0" err="1" smtClean="0">
                <a:solidFill>
                  <a:srgbClr val="660066"/>
                </a:solidFill>
              </a:rPr>
              <a:t>сміття</a:t>
            </a:r>
            <a:r>
              <a:rPr lang="ru-RU" sz="2000" dirty="0" smtClean="0">
                <a:solidFill>
                  <a:srgbClr val="660066"/>
                </a:solidFill>
              </a:rPr>
              <a:t>, а </a:t>
            </a:r>
            <a:r>
              <a:rPr lang="ru-RU" sz="2000" dirty="0" err="1" smtClean="0">
                <a:solidFill>
                  <a:srgbClr val="660066"/>
                </a:solidFill>
              </a:rPr>
              <a:t>й</a:t>
            </a:r>
            <a:r>
              <a:rPr lang="ru-RU" sz="2000" dirty="0" smtClean="0">
                <a:solidFill>
                  <a:srgbClr val="660066"/>
                </a:solidFill>
              </a:rPr>
              <a:t> </a:t>
            </a:r>
            <a:r>
              <a:rPr lang="ru-RU" sz="2000" dirty="0" err="1" smtClean="0">
                <a:solidFill>
                  <a:srgbClr val="660066"/>
                </a:solidFill>
              </a:rPr>
              <a:t>виробляють</a:t>
            </a:r>
            <a:r>
              <a:rPr lang="ru-RU" sz="2000" dirty="0" smtClean="0">
                <a:solidFill>
                  <a:srgbClr val="660066"/>
                </a:solidFill>
              </a:rPr>
              <a:t> </a:t>
            </a:r>
            <a:r>
              <a:rPr lang="ru-RU" sz="2000" dirty="0" err="1" smtClean="0">
                <a:solidFill>
                  <a:srgbClr val="660066"/>
                </a:solidFill>
              </a:rPr>
              <a:t>теплову</a:t>
            </a:r>
            <a:r>
              <a:rPr lang="ru-RU" sz="2000" dirty="0" smtClean="0">
                <a:solidFill>
                  <a:srgbClr val="660066"/>
                </a:solidFill>
              </a:rPr>
              <a:t> та </a:t>
            </a:r>
            <a:r>
              <a:rPr lang="ru-RU" sz="2000" dirty="0" err="1" smtClean="0">
                <a:solidFill>
                  <a:srgbClr val="660066"/>
                </a:solidFill>
              </a:rPr>
              <a:t>електричну</a:t>
            </a:r>
            <a:r>
              <a:rPr lang="ru-RU" sz="2000" dirty="0" smtClean="0">
                <a:solidFill>
                  <a:srgbClr val="660066"/>
                </a:solidFill>
              </a:rPr>
              <a:t> </a:t>
            </a:r>
            <a:r>
              <a:rPr lang="ru-RU" sz="2000" dirty="0" err="1" smtClean="0">
                <a:solidFill>
                  <a:srgbClr val="660066"/>
                </a:solidFill>
              </a:rPr>
              <a:t>енергію</a:t>
            </a:r>
            <a:r>
              <a:rPr lang="ru-RU" sz="2000" dirty="0" smtClean="0">
                <a:solidFill>
                  <a:srgbClr val="660066"/>
                </a:solidFill>
              </a:rPr>
              <a:t>. </a:t>
            </a:r>
            <a:r>
              <a:rPr lang="ru-RU" sz="2000" dirty="0" err="1" smtClean="0">
                <a:solidFill>
                  <a:srgbClr val="660066"/>
                </a:solidFill>
              </a:rPr>
              <a:t>Висока</a:t>
            </a:r>
            <a:r>
              <a:rPr lang="ru-RU" sz="2000" dirty="0" smtClean="0">
                <a:solidFill>
                  <a:srgbClr val="660066"/>
                </a:solidFill>
              </a:rPr>
              <a:t> температура </a:t>
            </a:r>
            <a:r>
              <a:rPr lang="ru-RU" sz="2000" dirty="0" err="1" smtClean="0">
                <a:solidFill>
                  <a:srgbClr val="660066"/>
                </a:solidFill>
              </a:rPr>
              <a:t>спалювання</a:t>
            </a:r>
            <a:r>
              <a:rPr lang="ru-RU" sz="2000" dirty="0" smtClean="0">
                <a:solidFill>
                  <a:srgbClr val="660066"/>
                </a:solidFill>
              </a:rPr>
              <a:t> </a:t>
            </a:r>
            <a:r>
              <a:rPr lang="ru-RU" sz="2000" dirty="0" err="1" smtClean="0">
                <a:solidFill>
                  <a:srgbClr val="660066"/>
                </a:solidFill>
              </a:rPr>
              <a:t>і</a:t>
            </a:r>
            <a:r>
              <a:rPr lang="ru-RU" sz="2000" dirty="0" smtClean="0">
                <a:solidFill>
                  <a:srgbClr val="660066"/>
                </a:solidFill>
              </a:rPr>
              <a:t> велика </a:t>
            </a:r>
            <a:r>
              <a:rPr lang="ru-RU" sz="2000" dirty="0" err="1" smtClean="0">
                <a:solidFill>
                  <a:srgbClr val="660066"/>
                </a:solidFill>
              </a:rPr>
              <a:t>кількість</a:t>
            </a:r>
            <a:r>
              <a:rPr lang="ru-RU" sz="2000" dirty="0" smtClean="0">
                <a:solidFill>
                  <a:srgbClr val="660066"/>
                </a:solidFill>
              </a:rPr>
              <a:t> </a:t>
            </a:r>
            <a:r>
              <a:rPr lang="ru-RU" sz="2000" dirty="0" err="1" smtClean="0">
                <a:solidFill>
                  <a:srgbClr val="660066"/>
                </a:solidFill>
              </a:rPr>
              <a:t>фільтрів</a:t>
            </a:r>
            <a:r>
              <a:rPr lang="ru-RU" sz="2000" dirty="0" smtClean="0">
                <a:solidFill>
                  <a:srgbClr val="660066"/>
                </a:solidFill>
              </a:rPr>
              <a:t>, </a:t>
            </a:r>
            <a:r>
              <a:rPr lang="ru-RU" sz="2000" dirty="0" err="1" smtClean="0">
                <a:solidFill>
                  <a:srgbClr val="660066"/>
                </a:solidFill>
              </a:rPr>
              <a:t>які</a:t>
            </a:r>
            <a:r>
              <a:rPr lang="ru-RU" sz="2000" dirty="0" smtClean="0">
                <a:solidFill>
                  <a:srgbClr val="660066"/>
                </a:solidFill>
              </a:rPr>
              <a:t> </a:t>
            </a:r>
            <a:r>
              <a:rPr lang="ru-RU" sz="2000" dirty="0" err="1" smtClean="0">
                <a:solidFill>
                  <a:srgbClr val="660066"/>
                </a:solidFill>
              </a:rPr>
              <a:t>вловлюють</a:t>
            </a:r>
            <a:r>
              <a:rPr lang="ru-RU" sz="2000" dirty="0" smtClean="0">
                <a:solidFill>
                  <a:srgbClr val="660066"/>
                </a:solidFill>
              </a:rPr>
              <a:t> </a:t>
            </a:r>
            <a:r>
              <a:rPr lang="ru-RU" sz="2000" dirty="0" err="1" smtClean="0">
                <a:solidFill>
                  <a:srgbClr val="660066"/>
                </a:solidFill>
              </a:rPr>
              <a:t>шкідливі</a:t>
            </a:r>
            <a:r>
              <a:rPr lang="ru-RU" sz="2000" dirty="0" smtClean="0">
                <a:solidFill>
                  <a:srgbClr val="660066"/>
                </a:solidFill>
              </a:rPr>
              <a:t> </a:t>
            </a:r>
            <a:r>
              <a:rPr lang="ru-RU" sz="2000" dirty="0" err="1" smtClean="0">
                <a:solidFill>
                  <a:srgbClr val="660066"/>
                </a:solidFill>
              </a:rPr>
              <a:t>речовини</a:t>
            </a:r>
            <a:r>
              <a:rPr lang="ru-RU" sz="2000" dirty="0" smtClean="0">
                <a:solidFill>
                  <a:srgbClr val="660066"/>
                </a:solidFill>
              </a:rPr>
              <a:t>, </a:t>
            </a:r>
            <a:r>
              <a:rPr lang="ru-RU" sz="2000" dirty="0" err="1" smtClean="0">
                <a:solidFill>
                  <a:srgbClr val="660066"/>
                </a:solidFill>
              </a:rPr>
              <a:t>дозволяють</a:t>
            </a:r>
            <a:r>
              <a:rPr lang="ru-RU" sz="2000" dirty="0" smtClean="0">
                <a:solidFill>
                  <a:srgbClr val="660066"/>
                </a:solidFill>
              </a:rPr>
              <a:t> </a:t>
            </a:r>
            <a:r>
              <a:rPr lang="ru-RU" sz="2000" dirty="0" err="1" smtClean="0">
                <a:solidFill>
                  <a:srgbClr val="660066"/>
                </a:solidFill>
              </a:rPr>
              <a:t>звести</a:t>
            </a:r>
            <a:r>
              <a:rPr lang="ru-RU" sz="2000" dirty="0" smtClean="0">
                <a:solidFill>
                  <a:srgbClr val="660066"/>
                </a:solidFill>
              </a:rPr>
              <a:t> до </a:t>
            </a:r>
            <a:r>
              <a:rPr lang="ru-RU" sz="2000" dirty="0" err="1" smtClean="0">
                <a:solidFill>
                  <a:srgbClr val="660066"/>
                </a:solidFill>
              </a:rPr>
              <a:t>мінімуму</a:t>
            </a:r>
            <a:r>
              <a:rPr lang="ru-RU" sz="2000" dirty="0" smtClean="0">
                <a:solidFill>
                  <a:srgbClr val="660066"/>
                </a:solidFill>
              </a:rPr>
              <a:t> наноситься </a:t>
            </a:r>
            <a:r>
              <a:rPr lang="ru-RU" sz="2000" dirty="0" err="1" smtClean="0">
                <a:solidFill>
                  <a:srgbClr val="660066"/>
                </a:solidFill>
              </a:rPr>
              <a:t>середовищу</a:t>
            </a:r>
            <a:r>
              <a:rPr lang="ru-RU" sz="2000" dirty="0" smtClean="0">
                <a:solidFill>
                  <a:srgbClr val="660066"/>
                </a:solidFill>
              </a:rPr>
              <a:t> </a:t>
            </a:r>
            <a:r>
              <a:rPr lang="ru-RU" sz="2000" dirty="0" err="1" smtClean="0">
                <a:solidFill>
                  <a:srgbClr val="660066"/>
                </a:solidFill>
              </a:rPr>
              <a:t>збитки</a:t>
            </a:r>
            <a:r>
              <a:rPr lang="ru-RU" sz="2000" dirty="0" smtClean="0">
                <a:solidFill>
                  <a:srgbClr val="660066"/>
                </a:solidFill>
              </a:rPr>
              <a:t>. </a:t>
            </a:r>
            <a:r>
              <a:rPr lang="ru-RU" sz="2000" dirty="0" err="1" smtClean="0">
                <a:solidFill>
                  <a:srgbClr val="660066"/>
                </a:solidFill>
              </a:rPr>
              <a:t>Зрозуміло</a:t>
            </a:r>
            <a:r>
              <a:rPr lang="ru-RU" sz="2000" dirty="0" smtClean="0">
                <a:solidFill>
                  <a:srgbClr val="660066"/>
                </a:solidFill>
              </a:rPr>
              <a:t>, тут </a:t>
            </a:r>
            <a:r>
              <a:rPr lang="ru-RU" sz="2000" dirty="0" err="1" smtClean="0">
                <a:solidFill>
                  <a:srgbClr val="660066"/>
                </a:solidFill>
              </a:rPr>
              <a:t>спалюють</a:t>
            </a:r>
            <a:r>
              <a:rPr lang="ru-RU" sz="2000" dirty="0" smtClean="0">
                <a:solidFill>
                  <a:srgbClr val="660066"/>
                </a:solidFill>
              </a:rPr>
              <a:t> </a:t>
            </a:r>
            <a:r>
              <a:rPr lang="ru-RU" sz="2000" dirty="0" err="1" smtClean="0">
                <a:solidFill>
                  <a:srgbClr val="660066"/>
                </a:solidFill>
              </a:rPr>
              <a:t>тільки</a:t>
            </a:r>
            <a:r>
              <a:rPr lang="ru-RU" sz="2000" dirty="0" smtClean="0">
                <a:solidFill>
                  <a:srgbClr val="660066"/>
                </a:solidFill>
              </a:rPr>
              <a:t> те </a:t>
            </a:r>
            <a:r>
              <a:rPr lang="ru-RU" sz="2000" dirty="0" err="1" smtClean="0">
                <a:solidFill>
                  <a:srgbClr val="660066"/>
                </a:solidFill>
              </a:rPr>
              <a:t>сміття</a:t>
            </a:r>
            <a:r>
              <a:rPr lang="ru-RU" sz="2000" dirty="0" smtClean="0">
                <a:solidFill>
                  <a:srgbClr val="660066"/>
                </a:solidFill>
              </a:rPr>
              <a:t>, яке не </a:t>
            </a:r>
            <a:r>
              <a:rPr lang="ru-RU" sz="2000" dirty="0" err="1" smtClean="0">
                <a:solidFill>
                  <a:srgbClr val="660066"/>
                </a:solidFill>
              </a:rPr>
              <a:t>підлягає</a:t>
            </a:r>
            <a:r>
              <a:rPr lang="ru-RU" sz="2000" dirty="0" smtClean="0">
                <a:solidFill>
                  <a:srgbClr val="660066"/>
                </a:solidFill>
              </a:rPr>
              <a:t> </a:t>
            </a:r>
            <a:r>
              <a:rPr lang="ru-RU" sz="2000" dirty="0" err="1" smtClean="0">
                <a:solidFill>
                  <a:srgbClr val="660066"/>
                </a:solidFill>
              </a:rPr>
              <a:t>ніякому</a:t>
            </a:r>
            <a:r>
              <a:rPr lang="ru-RU" sz="2000" dirty="0" smtClean="0">
                <a:solidFill>
                  <a:srgbClr val="660066"/>
                </a:solidFill>
              </a:rPr>
              <a:t> </a:t>
            </a:r>
            <a:r>
              <a:rPr lang="ru-RU" sz="2000" dirty="0" err="1" smtClean="0">
                <a:solidFill>
                  <a:srgbClr val="660066"/>
                </a:solidFill>
              </a:rPr>
              <a:t>використовувати</a:t>
            </a:r>
            <a:r>
              <a:rPr lang="ru-RU" sz="2000" dirty="0" smtClean="0">
                <a:solidFill>
                  <a:srgbClr val="660066"/>
                </a:solidFill>
              </a:rPr>
              <a:t> повторно. За </a:t>
            </a:r>
            <a:r>
              <a:rPr lang="ru-RU" sz="2000" dirty="0" err="1" smtClean="0">
                <a:solidFill>
                  <a:srgbClr val="660066"/>
                </a:solidFill>
              </a:rPr>
              <a:t>рахунок</a:t>
            </a:r>
            <a:r>
              <a:rPr lang="ru-RU" sz="2000" dirty="0" smtClean="0">
                <a:solidFill>
                  <a:srgbClr val="660066"/>
                </a:solidFill>
              </a:rPr>
              <a:t> </a:t>
            </a:r>
            <a:r>
              <a:rPr lang="ru-RU" sz="2000" dirty="0" err="1" smtClean="0">
                <a:solidFill>
                  <a:srgbClr val="660066"/>
                </a:solidFill>
              </a:rPr>
              <a:t>спалювання</a:t>
            </a:r>
            <a:r>
              <a:rPr lang="ru-RU" sz="2000" dirty="0" smtClean="0">
                <a:solidFill>
                  <a:srgbClr val="660066"/>
                </a:solidFill>
              </a:rPr>
              <a:t> </a:t>
            </a:r>
            <a:r>
              <a:rPr lang="ru-RU" sz="2000" dirty="0" err="1" smtClean="0">
                <a:solidFill>
                  <a:srgbClr val="660066"/>
                </a:solidFill>
              </a:rPr>
              <a:t>сміття</a:t>
            </a:r>
            <a:r>
              <a:rPr lang="ru-RU" sz="2000" dirty="0" smtClean="0">
                <a:solidFill>
                  <a:srgbClr val="660066"/>
                </a:solidFill>
              </a:rPr>
              <a:t> </a:t>
            </a:r>
            <a:r>
              <a:rPr lang="ru-RU" sz="2000" dirty="0" err="1" smtClean="0">
                <a:solidFill>
                  <a:srgbClr val="660066"/>
                </a:solidFill>
              </a:rPr>
              <a:t>забезпечується</a:t>
            </a:r>
            <a:r>
              <a:rPr lang="ru-RU" sz="2000" dirty="0" smtClean="0">
                <a:solidFill>
                  <a:srgbClr val="660066"/>
                </a:solidFill>
              </a:rPr>
              <a:t> 18-20% тепла, </a:t>
            </a:r>
            <a:r>
              <a:rPr lang="ru-RU" sz="2000" dirty="0" err="1" smtClean="0">
                <a:solidFill>
                  <a:srgbClr val="660066"/>
                </a:solidFill>
              </a:rPr>
              <a:t>що</a:t>
            </a:r>
            <a:r>
              <a:rPr lang="ru-RU" sz="2000" dirty="0" smtClean="0">
                <a:solidFill>
                  <a:srgbClr val="660066"/>
                </a:solidFill>
              </a:rPr>
              <a:t> </a:t>
            </a:r>
            <a:r>
              <a:rPr lang="ru-RU" sz="2000" dirty="0" err="1" smtClean="0">
                <a:solidFill>
                  <a:srgbClr val="660066"/>
                </a:solidFill>
              </a:rPr>
              <a:t>надходить</a:t>
            </a:r>
            <a:r>
              <a:rPr lang="ru-RU" sz="2000" dirty="0" smtClean="0">
                <a:solidFill>
                  <a:srgbClr val="660066"/>
                </a:solidFill>
              </a:rPr>
              <a:t> в </a:t>
            </a:r>
            <a:r>
              <a:rPr lang="ru-RU" sz="2000" dirty="0" err="1" smtClean="0">
                <a:solidFill>
                  <a:srgbClr val="660066"/>
                </a:solidFill>
              </a:rPr>
              <a:t>будинку</a:t>
            </a:r>
            <a:r>
              <a:rPr lang="ru-RU" sz="2000" dirty="0" smtClean="0">
                <a:solidFill>
                  <a:srgbClr val="660066"/>
                </a:solidFill>
              </a:rPr>
              <a:t>, </a:t>
            </a:r>
            <a:r>
              <a:rPr lang="ru-RU" sz="2000" dirty="0" err="1" smtClean="0">
                <a:solidFill>
                  <a:srgbClr val="660066"/>
                </a:solidFill>
              </a:rPr>
              <a:t>і</a:t>
            </a:r>
            <a:r>
              <a:rPr lang="ru-RU" sz="2000" dirty="0" smtClean="0">
                <a:solidFill>
                  <a:srgbClr val="660066"/>
                </a:solidFill>
              </a:rPr>
              <a:t> </a:t>
            </a:r>
            <a:r>
              <a:rPr lang="ru-RU" sz="2000" dirty="0" err="1" smtClean="0">
                <a:solidFill>
                  <a:srgbClr val="660066"/>
                </a:solidFill>
              </a:rPr>
              <a:t>близько</a:t>
            </a:r>
            <a:r>
              <a:rPr lang="ru-RU" sz="2000" dirty="0" smtClean="0">
                <a:solidFill>
                  <a:srgbClr val="660066"/>
                </a:solidFill>
              </a:rPr>
              <a:t> 3-5% - </a:t>
            </a:r>
            <a:r>
              <a:rPr lang="ru-RU" sz="2000" dirty="0" err="1" smtClean="0">
                <a:solidFill>
                  <a:srgbClr val="660066"/>
                </a:solidFill>
              </a:rPr>
              <a:t>електроенергії</a:t>
            </a:r>
            <a:r>
              <a:rPr lang="ru-RU" sz="2000" dirty="0" smtClean="0">
                <a:solidFill>
                  <a:srgbClr val="660066"/>
                </a:solidFill>
              </a:rPr>
              <a:t>. При </a:t>
            </a:r>
            <a:r>
              <a:rPr lang="ru-RU" sz="2000" dirty="0" err="1" smtClean="0">
                <a:solidFill>
                  <a:srgbClr val="660066"/>
                </a:solidFill>
              </a:rPr>
              <a:t>цьому</a:t>
            </a:r>
            <a:r>
              <a:rPr lang="ru-RU" sz="2000" dirty="0" smtClean="0">
                <a:solidFill>
                  <a:srgbClr val="660066"/>
                </a:solidFill>
              </a:rPr>
              <a:t> тепло </a:t>
            </a:r>
            <a:r>
              <a:rPr lang="ru-RU" sz="2000" dirty="0" err="1" smtClean="0">
                <a:solidFill>
                  <a:srgbClr val="660066"/>
                </a:solidFill>
              </a:rPr>
              <a:t>і</a:t>
            </a:r>
            <a:r>
              <a:rPr lang="ru-RU" sz="2000" dirty="0" smtClean="0">
                <a:solidFill>
                  <a:srgbClr val="660066"/>
                </a:solidFill>
              </a:rPr>
              <a:t> </a:t>
            </a:r>
            <a:r>
              <a:rPr lang="ru-RU" sz="2000" dirty="0" err="1" smtClean="0">
                <a:solidFill>
                  <a:srgbClr val="660066"/>
                </a:solidFill>
              </a:rPr>
              <a:t>електроенергія</a:t>
            </a:r>
            <a:r>
              <a:rPr lang="ru-RU" sz="2000" dirty="0" smtClean="0">
                <a:solidFill>
                  <a:srgbClr val="660066"/>
                </a:solidFill>
              </a:rPr>
              <a:t>, </a:t>
            </a:r>
            <a:r>
              <a:rPr lang="ru-RU" sz="2000" dirty="0" err="1" smtClean="0">
                <a:solidFill>
                  <a:srgbClr val="660066"/>
                </a:solidFill>
              </a:rPr>
              <a:t>отримані</a:t>
            </a:r>
            <a:r>
              <a:rPr lang="ru-RU" sz="2000" dirty="0" smtClean="0">
                <a:solidFill>
                  <a:srgbClr val="660066"/>
                </a:solidFill>
              </a:rPr>
              <a:t> за </a:t>
            </a:r>
            <a:r>
              <a:rPr lang="ru-RU" sz="2000" dirty="0" err="1" smtClean="0">
                <a:solidFill>
                  <a:srgbClr val="660066"/>
                </a:solidFill>
              </a:rPr>
              <a:t>рахунок</a:t>
            </a:r>
            <a:r>
              <a:rPr lang="ru-RU" sz="2000" dirty="0" smtClean="0">
                <a:solidFill>
                  <a:srgbClr val="660066"/>
                </a:solidFill>
              </a:rPr>
              <a:t> </a:t>
            </a:r>
            <a:r>
              <a:rPr lang="ru-RU" sz="2000" dirty="0" err="1" smtClean="0">
                <a:solidFill>
                  <a:srgbClr val="660066"/>
                </a:solidFill>
              </a:rPr>
              <a:t>спалювання</a:t>
            </a:r>
            <a:r>
              <a:rPr lang="ru-RU" sz="2000" dirty="0" smtClean="0">
                <a:solidFill>
                  <a:srgbClr val="660066"/>
                </a:solidFill>
              </a:rPr>
              <a:t> </a:t>
            </a:r>
            <a:r>
              <a:rPr lang="ru-RU" sz="2000" dirty="0" err="1" smtClean="0">
                <a:solidFill>
                  <a:srgbClr val="660066"/>
                </a:solidFill>
              </a:rPr>
              <a:t>сміття</a:t>
            </a:r>
            <a:r>
              <a:rPr lang="ru-RU" sz="2000" dirty="0" smtClean="0">
                <a:solidFill>
                  <a:srgbClr val="660066"/>
                </a:solidFill>
              </a:rPr>
              <a:t> </a:t>
            </a:r>
            <a:r>
              <a:rPr lang="ru-RU" sz="2000" dirty="0" err="1" smtClean="0">
                <a:solidFill>
                  <a:srgbClr val="660066"/>
                </a:solidFill>
              </a:rPr>
              <a:t>є</a:t>
            </a:r>
            <a:r>
              <a:rPr lang="ru-RU" sz="2000" dirty="0" smtClean="0">
                <a:solidFill>
                  <a:srgbClr val="660066"/>
                </a:solidFill>
              </a:rPr>
              <a:t> «</a:t>
            </a:r>
            <a:r>
              <a:rPr lang="ru-RU" sz="2000" dirty="0" err="1" smtClean="0">
                <a:solidFill>
                  <a:srgbClr val="660066"/>
                </a:solidFill>
              </a:rPr>
              <a:t>попутними</a:t>
            </a:r>
            <a:r>
              <a:rPr lang="ru-RU" sz="2000" dirty="0" smtClean="0">
                <a:solidFill>
                  <a:srgbClr val="660066"/>
                </a:solidFill>
              </a:rPr>
              <a:t>» продуктами </a:t>
            </a:r>
            <a:r>
              <a:rPr lang="ru-RU" sz="2000" dirty="0" err="1" smtClean="0">
                <a:solidFill>
                  <a:srgbClr val="660066"/>
                </a:solidFill>
              </a:rPr>
              <a:t>і</a:t>
            </a:r>
            <a:r>
              <a:rPr lang="ru-RU" sz="2000" dirty="0" smtClean="0">
                <a:solidFill>
                  <a:srgbClr val="660066"/>
                </a:solidFill>
              </a:rPr>
              <a:t> </a:t>
            </a:r>
            <a:r>
              <a:rPr lang="ru-RU" sz="2000" dirty="0" err="1" smtClean="0">
                <a:solidFill>
                  <a:srgbClr val="660066"/>
                </a:solidFill>
              </a:rPr>
              <a:t>обходяться</a:t>
            </a:r>
            <a:r>
              <a:rPr lang="ru-RU" sz="2000" dirty="0" smtClean="0">
                <a:solidFill>
                  <a:srgbClr val="660066"/>
                </a:solidFill>
              </a:rPr>
              <a:t> </a:t>
            </a:r>
            <a:r>
              <a:rPr lang="ru-RU" sz="2000" dirty="0" err="1" smtClean="0">
                <a:solidFill>
                  <a:srgbClr val="660066"/>
                </a:solidFill>
              </a:rPr>
              <a:t>дуже</a:t>
            </a:r>
            <a:r>
              <a:rPr lang="ru-RU" sz="2000" dirty="0" smtClean="0">
                <a:solidFill>
                  <a:srgbClr val="660066"/>
                </a:solidFill>
              </a:rPr>
              <a:t> дешево.</a:t>
            </a:r>
            <a:endParaRPr lang="ru-RU" sz="2000" dirty="0">
              <a:solidFill>
                <a:srgbClr val="660066"/>
              </a:solidFill>
            </a:endParaRPr>
          </a:p>
        </p:txBody>
      </p:sp>
      <p:pic>
        <p:nvPicPr>
          <p:cNvPr id="207874" name="Picture 2" descr="Результат пошуку зображень за запитом &quot;Заводи  з утилізації сміття  дания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4429132"/>
            <a:ext cx="3000396" cy="2233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78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785794"/>
            <a:ext cx="892971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solidFill>
                  <a:srgbClr val="660066"/>
                </a:solidFill>
                <a:latin typeface="Georgia" pitchFamily="18" charset="0"/>
              </a:rPr>
              <a:t>Найбільше</a:t>
            </a:r>
            <a:r>
              <a:rPr lang="ru-RU" sz="2000" dirty="0" smtClean="0">
                <a:solidFill>
                  <a:srgbClr val="660066"/>
                </a:solidFill>
                <a:latin typeface="Georgia" pitchFamily="18" charset="0"/>
              </a:rPr>
              <a:t> в </a:t>
            </a:r>
            <a:r>
              <a:rPr lang="ru-RU" sz="2000" dirty="0" err="1" smtClean="0">
                <a:solidFill>
                  <a:srgbClr val="660066"/>
                </a:solidFill>
                <a:latin typeface="Georgia" pitchFamily="18" charset="0"/>
              </a:rPr>
              <a:t>Європі</a:t>
            </a:r>
            <a:r>
              <a:rPr lang="ru-RU" sz="2000" dirty="0" smtClean="0">
                <a:solidFill>
                  <a:srgbClr val="660066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660066"/>
                </a:solidFill>
                <a:latin typeface="Georgia" pitchFamily="18" charset="0"/>
              </a:rPr>
              <a:t>екологічне</a:t>
            </a:r>
            <a:r>
              <a:rPr lang="ru-RU" sz="2000" dirty="0" smtClean="0">
                <a:solidFill>
                  <a:srgbClr val="660066"/>
                </a:solidFill>
                <a:latin typeface="Georgia" pitchFamily="18" charset="0"/>
              </a:rPr>
              <a:t> село  </a:t>
            </a:r>
            <a:r>
              <a:rPr lang="ru-RU" sz="2000" dirty="0" err="1" smtClean="0">
                <a:solidFill>
                  <a:srgbClr val="660066"/>
                </a:solidFill>
                <a:latin typeface="Georgia" pitchFamily="18" charset="0"/>
              </a:rPr>
              <a:t>розташована</a:t>
            </a:r>
            <a:r>
              <a:rPr lang="ru-RU" sz="2000" dirty="0" smtClean="0">
                <a:solidFill>
                  <a:srgbClr val="660066"/>
                </a:solidFill>
                <a:latin typeface="Georgia" pitchFamily="18" charset="0"/>
              </a:rPr>
              <a:t> в </a:t>
            </a:r>
            <a:r>
              <a:rPr lang="ru-RU" sz="2000" dirty="0" err="1" smtClean="0">
                <a:solidFill>
                  <a:srgbClr val="660066"/>
                </a:solidFill>
                <a:latin typeface="Georgia" pitchFamily="18" charset="0"/>
              </a:rPr>
              <a:t>Данії</a:t>
            </a:r>
            <a:r>
              <a:rPr lang="ru-RU" sz="2000" dirty="0" smtClean="0">
                <a:solidFill>
                  <a:srgbClr val="660066"/>
                </a:solidFill>
                <a:latin typeface="Georgia" pitchFamily="18" charset="0"/>
              </a:rPr>
              <a:t>, недалеко </a:t>
            </a:r>
            <a:r>
              <a:rPr lang="ru-RU" sz="2000" dirty="0" err="1" smtClean="0">
                <a:solidFill>
                  <a:srgbClr val="660066"/>
                </a:solidFill>
                <a:latin typeface="Georgia" pitchFamily="18" charset="0"/>
              </a:rPr>
              <a:t>від</a:t>
            </a:r>
            <a:r>
              <a:rPr lang="ru-RU" sz="2000" dirty="0" smtClean="0">
                <a:solidFill>
                  <a:srgbClr val="660066"/>
                </a:solidFill>
                <a:latin typeface="Georgia" pitchFamily="18" charset="0"/>
              </a:rPr>
              <a:t> Копенгагена. </a:t>
            </a:r>
            <a:r>
              <a:rPr lang="ru-RU" sz="2000" dirty="0" err="1" smtClean="0">
                <a:solidFill>
                  <a:srgbClr val="660066"/>
                </a:solidFill>
                <a:latin typeface="Georgia" pitchFamily="18" charset="0"/>
              </a:rPr>
              <a:t>Кожен</a:t>
            </a:r>
            <a:r>
              <a:rPr lang="ru-RU" sz="2000" dirty="0" smtClean="0">
                <a:solidFill>
                  <a:srgbClr val="660066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660066"/>
                </a:solidFill>
                <a:latin typeface="Georgia" pitchFamily="18" charset="0"/>
              </a:rPr>
              <a:t>будинок</a:t>
            </a:r>
            <a:r>
              <a:rPr lang="ru-RU" sz="2000" dirty="0" smtClean="0">
                <a:solidFill>
                  <a:srgbClr val="660066"/>
                </a:solidFill>
                <a:latin typeface="Georgia" pitchFamily="18" charset="0"/>
              </a:rPr>
              <a:t> в </a:t>
            </a:r>
            <a:r>
              <a:rPr lang="ru-RU" sz="2000" dirty="0" err="1" smtClean="0">
                <a:solidFill>
                  <a:srgbClr val="660066"/>
                </a:solidFill>
                <a:latin typeface="Georgia" pitchFamily="18" charset="0"/>
              </a:rPr>
              <a:t>цьому</a:t>
            </a:r>
            <a:r>
              <a:rPr lang="ru-RU" sz="2000" dirty="0" smtClean="0">
                <a:solidFill>
                  <a:srgbClr val="660066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660066"/>
                </a:solidFill>
                <a:latin typeface="Georgia" pitchFamily="18" charset="0"/>
              </a:rPr>
              <a:t>селі</a:t>
            </a:r>
            <a:r>
              <a:rPr lang="ru-RU" sz="2000" dirty="0" smtClean="0">
                <a:solidFill>
                  <a:srgbClr val="660066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660066"/>
                </a:solidFill>
                <a:latin typeface="Georgia" pitchFamily="18" charset="0"/>
              </a:rPr>
              <a:t>споживає</a:t>
            </a:r>
            <a:r>
              <a:rPr lang="ru-RU" sz="2000" dirty="0" smtClean="0">
                <a:solidFill>
                  <a:srgbClr val="660066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660066"/>
                </a:solidFill>
                <a:latin typeface="Georgia" pitchFamily="18" charset="0"/>
              </a:rPr>
              <a:t>енергії</a:t>
            </a:r>
            <a:r>
              <a:rPr lang="ru-RU" sz="2000" dirty="0" smtClean="0">
                <a:solidFill>
                  <a:srgbClr val="660066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660066"/>
                </a:solidFill>
                <a:latin typeface="Georgia" pitchFamily="18" charset="0"/>
              </a:rPr>
              <a:t>в</a:t>
            </a:r>
            <a:r>
              <a:rPr lang="ru-RU" sz="2000" dirty="0" smtClean="0">
                <a:solidFill>
                  <a:srgbClr val="660066"/>
                </a:solidFill>
                <a:latin typeface="Georgia" pitchFamily="18" charset="0"/>
              </a:rPr>
              <a:t> три рази </a:t>
            </a:r>
            <a:r>
              <a:rPr lang="ru-RU" sz="2000" dirty="0" err="1" smtClean="0">
                <a:solidFill>
                  <a:srgbClr val="660066"/>
                </a:solidFill>
                <a:latin typeface="Georgia" pitchFamily="18" charset="0"/>
              </a:rPr>
              <a:t>менше</a:t>
            </a:r>
            <a:r>
              <a:rPr lang="ru-RU" sz="2000" dirty="0" smtClean="0">
                <a:solidFill>
                  <a:srgbClr val="660066"/>
                </a:solidFill>
                <a:latin typeface="Georgia" pitchFamily="18" charset="0"/>
              </a:rPr>
              <a:t> норм </a:t>
            </a:r>
            <a:r>
              <a:rPr lang="ru-RU" sz="2000" dirty="0" err="1" smtClean="0">
                <a:solidFill>
                  <a:srgbClr val="660066"/>
                </a:solidFill>
                <a:latin typeface="Georgia" pitchFamily="18" charset="0"/>
              </a:rPr>
              <a:t>датського</a:t>
            </a:r>
            <a:r>
              <a:rPr lang="ru-RU" sz="2000" dirty="0" smtClean="0">
                <a:solidFill>
                  <a:srgbClr val="660066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660066"/>
                </a:solidFill>
                <a:latin typeface="Georgia" pitchFamily="18" charset="0"/>
              </a:rPr>
              <a:t>будівельного</a:t>
            </a:r>
            <a:r>
              <a:rPr lang="ru-RU" sz="2000" dirty="0" smtClean="0">
                <a:solidFill>
                  <a:srgbClr val="660066"/>
                </a:solidFill>
                <a:latin typeface="Georgia" pitchFamily="18" charset="0"/>
              </a:rPr>
              <a:t> кодексу. У </a:t>
            </a:r>
            <a:r>
              <a:rPr lang="ru-RU" sz="2000" dirty="0" err="1" smtClean="0">
                <a:solidFill>
                  <a:srgbClr val="660066"/>
                </a:solidFill>
                <a:latin typeface="Georgia" pitchFamily="18" charset="0"/>
              </a:rPr>
              <a:t>будинках</a:t>
            </a:r>
            <a:r>
              <a:rPr lang="ru-RU" sz="2000" dirty="0" smtClean="0">
                <a:solidFill>
                  <a:srgbClr val="660066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660066"/>
                </a:solidFill>
                <a:latin typeface="Georgia" pitchFamily="18" charset="0"/>
              </a:rPr>
              <a:t>передбачено</a:t>
            </a:r>
            <a:r>
              <a:rPr lang="ru-RU" sz="2000" dirty="0" smtClean="0">
                <a:solidFill>
                  <a:srgbClr val="660066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660066"/>
                </a:solidFill>
                <a:latin typeface="Georgia" pitchFamily="18" charset="0"/>
              </a:rPr>
              <a:t>використання</a:t>
            </a:r>
            <a:r>
              <a:rPr lang="ru-RU" sz="2000" dirty="0" smtClean="0">
                <a:solidFill>
                  <a:srgbClr val="660066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660066"/>
                </a:solidFill>
                <a:latin typeface="Georgia" pitchFamily="18" charset="0"/>
              </a:rPr>
              <a:t>дощової</a:t>
            </a:r>
            <a:r>
              <a:rPr lang="ru-RU" sz="2000" dirty="0" smtClean="0">
                <a:solidFill>
                  <a:srgbClr val="660066"/>
                </a:solidFill>
                <a:latin typeface="Georgia" pitchFamily="18" charset="0"/>
              </a:rPr>
              <a:t> води, </a:t>
            </a:r>
            <a:r>
              <a:rPr lang="ru-RU" sz="2000" dirty="0" err="1" smtClean="0">
                <a:solidFill>
                  <a:srgbClr val="660066"/>
                </a:solidFill>
                <a:latin typeface="Georgia" pitchFamily="18" charset="0"/>
              </a:rPr>
              <a:t>деякі</a:t>
            </a:r>
            <a:r>
              <a:rPr lang="ru-RU" sz="2000" dirty="0" smtClean="0">
                <a:solidFill>
                  <a:srgbClr val="660066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660066"/>
                </a:solidFill>
                <a:latin typeface="Georgia" pitchFamily="18" charset="0"/>
              </a:rPr>
              <a:t>жителі</a:t>
            </a:r>
            <a:r>
              <a:rPr lang="ru-RU" sz="2000" dirty="0" smtClean="0">
                <a:solidFill>
                  <a:srgbClr val="660066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660066"/>
                </a:solidFill>
                <a:latin typeface="Georgia" pitchFamily="18" charset="0"/>
              </a:rPr>
              <a:t>продають</a:t>
            </a:r>
            <a:r>
              <a:rPr lang="ru-RU" sz="2000" dirty="0" smtClean="0">
                <a:solidFill>
                  <a:srgbClr val="660066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660066"/>
                </a:solidFill>
                <a:latin typeface="Georgia" pitchFamily="18" charset="0"/>
              </a:rPr>
              <a:t>надлишки</a:t>
            </a:r>
            <a:r>
              <a:rPr lang="ru-RU" sz="2000" dirty="0" smtClean="0">
                <a:solidFill>
                  <a:srgbClr val="660066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660066"/>
                </a:solidFill>
                <a:latin typeface="Georgia" pitchFamily="18" charset="0"/>
              </a:rPr>
              <a:t>виробленого</a:t>
            </a:r>
            <a:r>
              <a:rPr lang="ru-RU" sz="2000" dirty="0" smtClean="0">
                <a:solidFill>
                  <a:srgbClr val="660066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660066"/>
                </a:solidFill>
                <a:latin typeface="Georgia" pitchFamily="18" charset="0"/>
              </a:rPr>
              <a:t>сонячними</a:t>
            </a:r>
            <a:r>
              <a:rPr lang="ru-RU" sz="2000" dirty="0" smtClean="0">
                <a:solidFill>
                  <a:srgbClr val="660066"/>
                </a:solidFill>
                <a:latin typeface="Georgia" pitchFamily="18" charset="0"/>
              </a:rPr>
              <a:t> батареями </a:t>
            </a:r>
            <a:r>
              <a:rPr lang="ru-RU" sz="2000" dirty="0" err="1" smtClean="0">
                <a:solidFill>
                  <a:srgbClr val="660066"/>
                </a:solidFill>
                <a:latin typeface="Georgia" pitchFamily="18" charset="0"/>
              </a:rPr>
              <a:t>електрики</a:t>
            </a:r>
            <a:r>
              <a:rPr lang="ru-RU" sz="2000" dirty="0" smtClean="0">
                <a:solidFill>
                  <a:srgbClr val="660066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660066"/>
                </a:solidFill>
                <a:latin typeface="Georgia" pitchFamily="18" charset="0"/>
              </a:rPr>
              <a:t>енергетичної</a:t>
            </a:r>
            <a:r>
              <a:rPr lang="ru-RU" sz="2000" dirty="0" smtClean="0">
                <a:solidFill>
                  <a:srgbClr val="660066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660066"/>
                </a:solidFill>
                <a:latin typeface="Georgia" pitchFamily="18" charset="0"/>
              </a:rPr>
              <a:t>компанії</a:t>
            </a:r>
            <a:r>
              <a:rPr lang="ru-RU" sz="2000" dirty="0" smtClean="0">
                <a:solidFill>
                  <a:srgbClr val="660066"/>
                </a:solidFill>
                <a:latin typeface="Georgia" pitchFamily="18" charset="0"/>
              </a:rPr>
              <a:t>.</a:t>
            </a:r>
          </a:p>
          <a:p>
            <a:r>
              <a:rPr lang="ru-RU" sz="2000" dirty="0" smtClean="0">
                <a:solidFill>
                  <a:srgbClr val="660066"/>
                </a:solidFill>
                <a:latin typeface="Georgia" pitchFamily="18" charset="0"/>
              </a:rPr>
              <a:t> А </a:t>
            </a:r>
            <a:r>
              <a:rPr lang="ru-RU" sz="2000" dirty="0" err="1" smtClean="0">
                <a:solidFill>
                  <a:srgbClr val="660066"/>
                </a:solidFill>
                <a:latin typeface="Georgia" pitchFamily="18" charset="0"/>
              </a:rPr>
              <a:t>також</a:t>
            </a:r>
            <a:r>
              <a:rPr lang="ru-RU" sz="2000" dirty="0" smtClean="0">
                <a:solidFill>
                  <a:srgbClr val="660066"/>
                </a:solidFill>
                <a:latin typeface="Georgia" pitchFamily="18" charset="0"/>
              </a:rPr>
              <a:t> в </a:t>
            </a:r>
            <a:r>
              <a:rPr lang="ru-RU" sz="2000" dirty="0" err="1" smtClean="0">
                <a:solidFill>
                  <a:srgbClr val="660066"/>
                </a:solidFill>
                <a:latin typeface="Georgia" pitchFamily="18" charset="0"/>
              </a:rPr>
              <a:t>Копенгагені</a:t>
            </a:r>
            <a:r>
              <a:rPr lang="ru-RU" sz="2000" dirty="0" smtClean="0">
                <a:solidFill>
                  <a:srgbClr val="660066"/>
                </a:solidFill>
                <a:latin typeface="Georgia" pitchFamily="18" charset="0"/>
              </a:rPr>
              <a:t> недавно </a:t>
            </a:r>
            <a:r>
              <a:rPr lang="ru-RU" sz="2000" dirty="0" err="1" smtClean="0">
                <a:solidFill>
                  <a:srgbClr val="660066"/>
                </a:solidFill>
                <a:latin typeface="Georgia" pitchFamily="18" charset="0"/>
              </a:rPr>
              <a:t>прийняли</a:t>
            </a:r>
            <a:r>
              <a:rPr lang="ru-RU" sz="2000" dirty="0" smtClean="0">
                <a:solidFill>
                  <a:srgbClr val="660066"/>
                </a:solidFill>
                <a:latin typeface="Georgia" pitchFamily="18" charset="0"/>
              </a:rPr>
              <a:t> план, за </a:t>
            </a:r>
            <a:r>
              <a:rPr lang="ru-RU" sz="2000" dirty="0" err="1" smtClean="0">
                <a:solidFill>
                  <a:srgbClr val="660066"/>
                </a:solidFill>
                <a:latin typeface="Georgia" pitchFamily="18" charset="0"/>
              </a:rPr>
              <a:t>яким</a:t>
            </a:r>
            <a:r>
              <a:rPr lang="ru-RU" sz="2000" dirty="0" smtClean="0">
                <a:solidFill>
                  <a:srgbClr val="660066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660066"/>
                </a:solidFill>
                <a:latin typeface="Georgia" pitchFamily="18" charset="0"/>
              </a:rPr>
              <a:t>усі</a:t>
            </a:r>
            <a:r>
              <a:rPr lang="ru-RU" sz="2000" dirty="0" smtClean="0">
                <a:solidFill>
                  <a:srgbClr val="660066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660066"/>
                </a:solidFill>
                <a:latin typeface="Georgia" pitchFamily="18" charset="0"/>
              </a:rPr>
              <a:t>міські</a:t>
            </a:r>
            <a:r>
              <a:rPr lang="ru-RU" sz="2000" dirty="0" smtClean="0">
                <a:solidFill>
                  <a:srgbClr val="660066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660066"/>
                </a:solidFill>
                <a:latin typeface="Georgia" pitchFamily="18" charset="0"/>
              </a:rPr>
              <a:t>дахи</a:t>
            </a:r>
            <a:r>
              <a:rPr lang="ru-RU" sz="2000" dirty="0" smtClean="0">
                <a:solidFill>
                  <a:srgbClr val="660066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660066"/>
                </a:solidFill>
                <a:latin typeface="Georgia" pitchFamily="18" charset="0"/>
              </a:rPr>
              <a:t>зі</a:t>
            </a:r>
            <a:r>
              <a:rPr lang="ru-RU" sz="2000" dirty="0" smtClean="0">
                <a:solidFill>
                  <a:srgbClr val="660066"/>
                </a:solidFill>
                <a:latin typeface="Georgia" pitchFamily="18" charset="0"/>
              </a:rPr>
              <a:t> скатом </a:t>
            </a:r>
            <a:r>
              <a:rPr lang="ru-RU" sz="2000" dirty="0" err="1" smtClean="0">
                <a:solidFill>
                  <a:srgbClr val="660066"/>
                </a:solidFill>
                <a:latin typeface="Georgia" pitchFamily="18" charset="0"/>
              </a:rPr>
              <a:t>менше</a:t>
            </a:r>
            <a:r>
              <a:rPr lang="ru-RU" sz="2000" dirty="0" smtClean="0">
                <a:solidFill>
                  <a:srgbClr val="660066"/>
                </a:solidFill>
                <a:latin typeface="Georgia" pitchFamily="18" charset="0"/>
              </a:rPr>
              <a:t> 30% </a:t>
            </a:r>
            <a:r>
              <a:rPr lang="ru-RU" sz="2000" dirty="0" err="1" smtClean="0">
                <a:solidFill>
                  <a:srgbClr val="660066"/>
                </a:solidFill>
                <a:latin typeface="Georgia" pitchFamily="18" charset="0"/>
              </a:rPr>
              <a:t>повинні</a:t>
            </a:r>
            <a:r>
              <a:rPr lang="ru-RU" sz="2000" dirty="0" smtClean="0">
                <a:solidFill>
                  <a:srgbClr val="660066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660066"/>
                </a:solidFill>
                <a:latin typeface="Georgia" pitchFamily="18" charset="0"/>
              </a:rPr>
              <a:t>будуть</a:t>
            </a:r>
            <a:r>
              <a:rPr lang="ru-RU" sz="2000" dirty="0" smtClean="0">
                <a:solidFill>
                  <a:srgbClr val="660066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660066"/>
                </a:solidFill>
                <a:latin typeface="Georgia" pitchFamily="18" charset="0"/>
              </a:rPr>
              <a:t>озеленюватися</a:t>
            </a:r>
            <a:r>
              <a:rPr lang="ru-RU" sz="2000" dirty="0" smtClean="0">
                <a:solidFill>
                  <a:srgbClr val="660066"/>
                </a:solidFill>
                <a:latin typeface="Georgia" pitchFamily="18" charset="0"/>
              </a:rPr>
              <a:t>. </a:t>
            </a:r>
            <a:r>
              <a:rPr lang="ru-RU" sz="2000" dirty="0" err="1" smtClean="0">
                <a:solidFill>
                  <a:srgbClr val="660066"/>
                </a:solidFill>
                <a:latin typeface="Georgia" pitchFamily="18" charset="0"/>
              </a:rPr>
              <a:t>Крім</a:t>
            </a:r>
            <a:r>
              <a:rPr lang="ru-RU" sz="2000" dirty="0" smtClean="0">
                <a:solidFill>
                  <a:srgbClr val="660066"/>
                </a:solidFill>
                <a:latin typeface="Georgia" pitchFamily="18" charset="0"/>
              </a:rPr>
              <a:t> того, </a:t>
            </a:r>
            <a:r>
              <a:rPr lang="ru-RU" sz="2000" dirty="0" err="1" smtClean="0">
                <a:solidFill>
                  <a:srgbClr val="660066"/>
                </a:solidFill>
                <a:latin typeface="Georgia" pitchFamily="18" charset="0"/>
              </a:rPr>
              <a:t>що</a:t>
            </a:r>
            <a:r>
              <a:rPr lang="ru-RU" sz="2000" dirty="0" smtClean="0">
                <a:solidFill>
                  <a:srgbClr val="660066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660066"/>
                </a:solidFill>
                <a:latin typeface="Georgia" pitchFamily="18" charset="0"/>
              </a:rPr>
              <a:t>рослини</a:t>
            </a:r>
            <a:r>
              <a:rPr lang="ru-RU" sz="2000" dirty="0" smtClean="0">
                <a:solidFill>
                  <a:srgbClr val="660066"/>
                </a:solidFill>
                <a:latin typeface="Georgia" pitchFamily="18" charset="0"/>
              </a:rPr>
              <a:t> на </a:t>
            </a:r>
            <a:r>
              <a:rPr lang="ru-RU" sz="2000" dirty="0" err="1" smtClean="0">
                <a:solidFill>
                  <a:srgbClr val="660066"/>
                </a:solidFill>
                <a:latin typeface="Georgia" pitchFamily="18" charset="0"/>
              </a:rPr>
              <a:t>дахах</a:t>
            </a:r>
            <a:r>
              <a:rPr lang="ru-RU" sz="2000" dirty="0" smtClean="0">
                <a:solidFill>
                  <a:srgbClr val="660066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660066"/>
                </a:solidFill>
                <a:latin typeface="Georgia" pitchFamily="18" charset="0"/>
              </a:rPr>
              <a:t>будуть</a:t>
            </a:r>
            <a:r>
              <a:rPr lang="ru-RU" sz="2000" dirty="0" smtClean="0">
                <a:solidFill>
                  <a:srgbClr val="660066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660066"/>
                </a:solidFill>
                <a:latin typeface="Georgia" pitchFamily="18" charset="0"/>
              </a:rPr>
              <a:t>виконувати</a:t>
            </a:r>
            <a:r>
              <a:rPr lang="ru-RU" sz="2000" dirty="0" smtClean="0">
                <a:solidFill>
                  <a:srgbClr val="660066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660066"/>
                </a:solidFill>
                <a:latin typeface="Georgia" pitchFamily="18" charset="0"/>
              </a:rPr>
              <a:t>звичайну</a:t>
            </a:r>
            <a:r>
              <a:rPr lang="ru-RU" sz="2000" dirty="0" smtClean="0">
                <a:solidFill>
                  <a:srgbClr val="660066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660066"/>
                </a:solidFill>
                <a:latin typeface="Georgia" pitchFamily="18" charset="0"/>
              </a:rPr>
              <a:t>функцію</a:t>
            </a:r>
            <a:r>
              <a:rPr lang="ru-RU" sz="2000" dirty="0" smtClean="0">
                <a:solidFill>
                  <a:srgbClr val="660066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660066"/>
                </a:solidFill>
                <a:latin typeface="Georgia" pitchFamily="18" charset="0"/>
              </a:rPr>
              <a:t>очищення</a:t>
            </a:r>
            <a:r>
              <a:rPr lang="ru-RU" sz="2000" dirty="0" smtClean="0">
                <a:solidFill>
                  <a:srgbClr val="660066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660066"/>
                </a:solidFill>
                <a:latin typeface="Georgia" pitchFamily="18" charset="0"/>
              </a:rPr>
              <a:t>повітря</a:t>
            </a:r>
            <a:r>
              <a:rPr lang="ru-RU" sz="2000" dirty="0" smtClean="0">
                <a:solidFill>
                  <a:srgbClr val="660066"/>
                </a:solidFill>
                <a:latin typeface="Georgia" pitchFamily="18" charset="0"/>
              </a:rPr>
              <a:t>, </a:t>
            </a:r>
            <a:r>
              <a:rPr lang="ru-RU" sz="2000" dirty="0" err="1" smtClean="0">
                <a:solidFill>
                  <a:srgbClr val="660066"/>
                </a:solidFill>
                <a:latin typeface="Georgia" pitchFamily="18" charset="0"/>
              </a:rPr>
              <a:t>такі</a:t>
            </a:r>
            <a:r>
              <a:rPr lang="ru-RU" sz="2000" dirty="0" smtClean="0">
                <a:solidFill>
                  <a:srgbClr val="660066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660066"/>
                </a:solidFill>
                <a:latin typeface="Georgia" pitchFamily="18" charset="0"/>
              </a:rPr>
              <a:t>дахи</a:t>
            </a:r>
            <a:r>
              <a:rPr lang="ru-RU" sz="2000" dirty="0" smtClean="0">
                <a:solidFill>
                  <a:srgbClr val="660066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660066"/>
                </a:solidFill>
                <a:latin typeface="Georgia" pitchFamily="18" charset="0"/>
              </a:rPr>
              <a:t>будуть</a:t>
            </a:r>
            <a:r>
              <a:rPr lang="ru-RU" sz="2000" dirty="0" smtClean="0">
                <a:solidFill>
                  <a:srgbClr val="660066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660066"/>
                </a:solidFill>
                <a:latin typeface="Georgia" pitchFamily="18" charset="0"/>
              </a:rPr>
              <a:t>поглинати</a:t>
            </a:r>
            <a:r>
              <a:rPr lang="ru-RU" sz="2000" dirty="0" smtClean="0">
                <a:solidFill>
                  <a:srgbClr val="660066"/>
                </a:solidFill>
                <a:latin typeface="Georgia" pitchFamily="18" charset="0"/>
              </a:rPr>
              <a:t> до 80% </a:t>
            </a:r>
            <a:r>
              <a:rPr lang="ru-RU" sz="2000" dirty="0" err="1" smtClean="0">
                <a:solidFill>
                  <a:srgbClr val="660066"/>
                </a:solidFill>
                <a:latin typeface="Georgia" pitchFamily="18" charset="0"/>
              </a:rPr>
              <a:t>опадів</a:t>
            </a:r>
            <a:r>
              <a:rPr lang="ru-RU" sz="2000" dirty="0" smtClean="0">
                <a:solidFill>
                  <a:srgbClr val="660066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660066"/>
                </a:solidFill>
                <a:latin typeface="Georgia" pitchFamily="18" charset="0"/>
              </a:rPr>
              <a:t>і</a:t>
            </a:r>
            <a:r>
              <a:rPr lang="ru-RU" sz="2000" dirty="0" smtClean="0">
                <a:solidFill>
                  <a:srgbClr val="660066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660066"/>
                </a:solidFill>
                <a:latin typeface="Georgia" pitchFamily="18" charset="0"/>
              </a:rPr>
              <a:t>знижувати</a:t>
            </a:r>
            <a:r>
              <a:rPr lang="ru-RU" sz="2000" dirty="0" smtClean="0">
                <a:solidFill>
                  <a:srgbClr val="660066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660066"/>
                </a:solidFill>
                <a:latin typeface="Georgia" pitchFamily="18" charset="0"/>
              </a:rPr>
              <a:t>навантаження</a:t>
            </a:r>
            <a:r>
              <a:rPr lang="ru-RU" sz="2000" dirty="0" smtClean="0">
                <a:solidFill>
                  <a:srgbClr val="660066"/>
                </a:solidFill>
                <a:latin typeface="Georgia" pitchFamily="18" charset="0"/>
              </a:rPr>
              <a:t> на </a:t>
            </a:r>
            <a:r>
              <a:rPr lang="ru-RU" sz="2000" dirty="0" err="1" smtClean="0">
                <a:solidFill>
                  <a:srgbClr val="660066"/>
                </a:solidFill>
                <a:latin typeface="Georgia" pitchFamily="18" charset="0"/>
              </a:rPr>
              <a:t>системи</a:t>
            </a:r>
            <a:r>
              <a:rPr lang="ru-RU" sz="2000" dirty="0" smtClean="0">
                <a:solidFill>
                  <a:srgbClr val="660066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660066"/>
                </a:solidFill>
                <a:latin typeface="Georgia" pitchFamily="18" charset="0"/>
              </a:rPr>
              <a:t>відводу</a:t>
            </a:r>
            <a:r>
              <a:rPr lang="ru-RU" sz="2000" dirty="0" smtClean="0">
                <a:solidFill>
                  <a:srgbClr val="660066"/>
                </a:solidFill>
                <a:latin typeface="Georgia" pitchFamily="18" charset="0"/>
              </a:rPr>
              <a:t> води. Вони </a:t>
            </a:r>
            <a:r>
              <a:rPr lang="ru-RU" sz="2000" dirty="0" err="1" smtClean="0">
                <a:solidFill>
                  <a:srgbClr val="660066"/>
                </a:solidFill>
                <a:latin typeface="Georgia" pitchFamily="18" charset="0"/>
              </a:rPr>
              <a:t>краще</a:t>
            </a:r>
            <a:r>
              <a:rPr lang="ru-RU" sz="2000" dirty="0" smtClean="0">
                <a:solidFill>
                  <a:srgbClr val="660066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660066"/>
                </a:solidFill>
                <a:latin typeface="Georgia" pitchFamily="18" charset="0"/>
              </a:rPr>
              <a:t>захищені</a:t>
            </a:r>
            <a:r>
              <a:rPr lang="ru-RU" sz="2000" dirty="0" smtClean="0">
                <a:solidFill>
                  <a:srgbClr val="660066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660066"/>
                </a:solidFill>
                <a:latin typeface="Georgia" pitchFamily="18" charset="0"/>
              </a:rPr>
              <a:t>від</a:t>
            </a:r>
            <a:r>
              <a:rPr lang="ru-RU" sz="2000" dirty="0" smtClean="0">
                <a:solidFill>
                  <a:srgbClr val="660066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660066"/>
                </a:solidFill>
                <a:latin typeface="Georgia" pitchFamily="18" charset="0"/>
              </a:rPr>
              <a:t>ультрафіолету</a:t>
            </a:r>
            <a:r>
              <a:rPr lang="ru-RU" sz="2000" dirty="0" smtClean="0">
                <a:solidFill>
                  <a:srgbClr val="660066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660066"/>
                </a:solidFill>
                <a:latin typeface="Georgia" pitchFamily="18" charset="0"/>
              </a:rPr>
              <a:t>і</a:t>
            </a:r>
            <a:r>
              <a:rPr lang="ru-RU" sz="2000" dirty="0" smtClean="0">
                <a:solidFill>
                  <a:srgbClr val="660066"/>
                </a:solidFill>
                <a:latin typeface="Georgia" pitchFamily="18" charset="0"/>
              </a:rPr>
              <a:t> перепаду температур. </a:t>
            </a:r>
            <a:r>
              <a:rPr lang="ru-RU" sz="2000" dirty="0" err="1" smtClean="0">
                <a:solidFill>
                  <a:srgbClr val="660066"/>
                </a:solidFill>
                <a:latin typeface="Georgia" pitchFamily="18" charset="0"/>
              </a:rPr>
              <a:t>Нарешті</a:t>
            </a:r>
            <a:r>
              <a:rPr lang="ru-RU" sz="2000" dirty="0" smtClean="0">
                <a:solidFill>
                  <a:srgbClr val="660066"/>
                </a:solidFill>
                <a:latin typeface="Georgia" pitchFamily="18" charset="0"/>
              </a:rPr>
              <a:t>, посадки на </a:t>
            </a:r>
            <a:r>
              <a:rPr lang="ru-RU" sz="2000" dirty="0" err="1" smtClean="0">
                <a:solidFill>
                  <a:srgbClr val="660066"/>
                </a:solidFill>
                <a:latin typeface="Georgia" pitchFamily="18" charset="0"/>
              </a:rPr>
              <a:t>дахах</a:t>
            </a:r>
            <a:r>
              <a:rPr lang="ru-RU" sz="2000" dirty="0" smtClean="0">
                <a:solidFill>
                  <a:srgbClr val="660066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660066"/>
                </a:solidFill>
                <a:latin typeface="Georgia" pitchFamily="18" charset="0"/>
              </a:rPr>
              <a:t>допомагають</a:t>
            </a:r>
            <a:r>
              <a:rPr lang="ru-RU" sz="2000" dirty="0" smtClean="0">
                <a:solidFill>
                  <a:srgbClr val="660066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660066"/>
                </a:solidFill>
                <a:latin typeface="Georgia" pitchFamily="18" charset="0"/>
              </a:rPr>
              <a:t>збільшити</a:t>
            </a:r>
            <a:r>
              <a:rPr lang="ru-RU" sz="2000" dirty="0" smtClean="0">
                <a:solidFill>
                  <a:srgbClr val="660066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660066"/>
                </a:solidFill>
                <a:latin typeface="Georgia" pitchFamily="18" charset="0"/>
              </a:rPr>
              <a:t>термін</a:t>
            </a:r>
            <a:r>
              <a:rPr lang="ru-RU" sz="2000" dirty="0" smtClean="0">
                <a:solidFill>
                  <a:srgbClr val="660066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660066"/>
                </a:solidFill>
                <a:latin typeface="Georgia" pitchFamily="18" charset="0"/>
              </a:rPr>
              <a:t>служби</a:t>
            </a:r>
            <a:r>
              <a:rPr lang="ru-RU" sz="2000" dirty="0" smtClean="0">
                <a:solidFill>
                  <a:srgbClr val="660066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660066"/>
                </a:solidFill>
                <a:latin typeface="Georgia" pitchFamily="18" charset="0"/>
              </a:rPr>
              <a:t>покриття</a:t>
            </a:r>
            <a:r>
              <a:rPr lang="ru-RU" sz="2000" dirty="0" smtClean="0">
                <a:solidFill>
                  <a:srgbClr val="660066"/>
                </a:solidFill>
                <a:latin typeface="Georgia" pitchFamily="18" charset="0"/>
              </a:rPr>
              <a:t>, </a:t>
            </a:r>
            <a:r>
              <a:rPr lang="ru-RU" sz="2000" dirty="0" err="1" smtClean="0">
                <a:solidFill>
                  <a:srgbClr val="660066"/>
                </a:solidFill>
                <a:latin typeface="Georgia" pitchFamily="18" charset="0"/>
              </a:rPr>
              <a:t>набагато</a:t>
            </a:r>
            <a:r>
              <a:rPr lang="ru-RU" sz="2000" dirty="0" smtClean="0">
                <a:solidFill>
                  <a:srgbClr val="660066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660066"/>
                </a:solidFill>
                <a:latin typeface="Georgia" pitchFamily="18" charset="0"/>
              </a:rPr>
              <a:t>рідше</a:t>
            </a:r>
            <a:r>
              <a:rPr lang="ru-RU" sz="2000" dirty="0" smtClean="0">
                <a:solidFill>
                  <a:srgbClr val="660066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660066"/>
                </a:solidFill>
                <a:latin typeface="Georgia" pitchFamily="18" charset="0"/>
              </a:rPr>
              <a:t>доведеться</a:t>
            </a:r>
            <a:r>
              <a:rPr lang="ru-RU" sz="2000" dirty="0" smtClean="0">
                <a:solidFill>
                  <a:srgbClr val="660066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660066"/>
                </a:solidFill>
                <a:latin typeface="Georgia" pitchFamily="18" charset="0"/>
              </a:rPr>
              <a:t>оновлювати</a:t>
            </a:r>
            <a:r>
              <a:rPr lang="ru-RU" sz="2000" dirty="0" smtClean="0">
                <a:solidFill>
                  <a:srgbClr val="660066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660066"/>
                </a:solidFill>
                <a:latin typeface="Georgia" pitchFamily="18" charset="0"/>
              </a:rPr>
              <a:t>покрівельний</a:t>
            </a:r>
            <a:r>
              <a:rPr lang="ru-RU" sz="2000" dirty="0" smtClean="0">
                <a:solidFill>
                  <a:srgbClr val="660066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660066"/>
                </a:solidFill>
                <a:latin typeface="Georgia" pitchFamily="18" charset="0"/>
              </a:rPr>
              <a:t>матеріал</a:t>
            </a:r>
            <a:r>
              <a:rPr lang="ru-RU" sz="2000" dirty="0" smtClean="0">
                <a:solidFill>
                  <a:srgbClr val="660066"/>
                </a:solidFill>
                <a:latin typeface="Georgia" pitchFamily="18" charset="0"/>
              </a:rPr>
              <a:t>.</a:t>
            </a:r>
            <a:endParaRPr lang="ru-RU" sz="2000" dirty="0">
              <a:solidFill>
                <a:srgbClr val="660066"/>
              </a:solidFill>
              <a:latin typeface="Georgia" pitchFamily="18" charset="0"/>
            </a:endParaRPr>
          </a:p>
        </p:txBody>
      </p:sp>
      <p:pic>
        <p:nvPicPr>
          <p:cNvPr id="208898" name="Picture 2" descr="Результат пошуку зображень за запитом &quot;озеленені дахи дания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4619625" cy="3467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8900" name="Picture 4" descr="Результат пошуку зображень за запитом &quot;озеленені дахи дания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3071810"/>
            <a:ext cx="4730352" cy="3500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08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208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4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928670"/>
            <a:ext cx="8215370" cy="4191000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solidFill>
                  <a:srgbClr val="660066"/>
                </a:solidFill>
              </a:rPr>
              <a:t>	Запитавши  у </a:t>
            </a:r>
            <a:r>
              <a:rPr lang="ru-RU" sz="2400" dirty="0" err="1" smtClean="0">
                <a:solidFill>
                  <a:srgbClr val="660066"/>
                </a:solidFill>
              </a:rPr>
              <a:t>будь-якого</a:t>
            </a:r>
            <a:r>
              <a:rPr lang="ru-RU" sz="2400" dirty="0" smtClean="0">
                <a:solidFill>
                  <a:srgbClr val="660066"/>
                </a:solidFill>
              </a:rPr>
              <a:t> туриста, </a:t>
            </a:r>
            <a:r>
              <a:rPr lang="ru-RU" sz="2400" dirty="0" err="1" smtClean="0">
                <a:solidFill>
                  <a:srgbClr val="660066"/>
                </a:solidFill>
              </a:rPr>
              <a:t>який</a:t>
            </a:r>
            <a:r>
              <a:rPr lang="ru-RU" sz="2400" dirty="0" smtClean="0">
                <a:solidFill>
                  <a:srgbClr val="660066"/>
                </a:solidFill>
              </a:rPr>
              <a:t> </a:t>
            </a:r>
            <a:r>
              <a:rPr lang="ru-RU" sz="2400" dirty="0" err="1" smtClean="0">
                <a:solidFill>
                  <a:srgbClr val="660066"/>
                </a:solidFill>
              </a:rPr>
              <a:t>був</a:t>
            </a:r>
            <a:r>
              <a:rPr lang="ru-RU" sz="2400" dirty="0" smtClean="0">
                <a:solidFill>
                  <a:srgbClr val="660066"/>
                </a:solidFill>
              </a:rPr>
              <a:t> в </a:t>
            </a:r>
            <a:r>
              <a:rPr lang="ru-RU" sz="2400" dirty="0" err="1" smtClean="0">
                <a:solidFill>
                  <a:srgbClr val="660066"/>
                </a:solidFill>
              </a:rPr>
              <a:t>Данії</a:t>
            </a:r>
            <a:r>
              <a:rPr lang="ru-RU" sz="2400" dirty="0" smtClean="0">
                <a:solidFill>
                  <a:srgbClr val="660066"/>
                </a:solidFill>
              </a:rPr>
              <a:t>, </a:t>
            </a:r>
            <a:r>
              <a:rPr lang="ru-RU" sz="2400" dirty="0" err="1" smtClean="0">
                <a:solidFill>
                  <a:srgbClr val="660066"/>
                </a:solidFill>
              </a:rPr>
              <a:t>що</a:t>
            </a:r>
            <a:r>
              <a:rPr lang="ru-RU" sz="2400" dirty="0" smtClean="0">
                <a:solidFill>
                  <a:srgbClr val="660066"/>
                </a:solidFill>
              </a:rPr>
              <a:t> </a:t>
            </a:r>
            <a:r>
              <a:rPr lang="ru-RU" sz="2400" dirty="0" err="1" smtClean="0">
                <a:solidFill>
                  <a:srgbClr val="660066"/>
                </a:solidFill>
              </a:rPr>
              <a:t>йому</a:t>
            </a:r>
            <a:r>
              <a:rPr lang="ru-RU" sz="2400" dirty="0" smtClean="0">
                <a:solidFill>
                  <a:srgbClr val="660066"/>
                </a:solidFill>
              </a:rPr>
              <a:t> </a:t>
            </a:r>
            <a:r>
              <a:rPr lang="ru-RU" sz="2400" dirty="0" err="1" smtClean="0">
                <a:solidFill>
                  <a:srgbClr val="660066"/>
                </a:solidFill>
              </a:rPr>
              <a:t>запам'яталося</a:t>
            </a:r>
            <a:r>
              <a:rPr lang="ru-RU" sz="2400" dirty="0" smtClean="0">
                <a:solidFill>
                  <a:srgbClr val="660066"/>
                </a:solidFill>
              </a:rPr>
              <a:t> </a:t>
            </a:r>
            <a:r>
              <a:rPr lang="ru-RU" sz="2400" dirty="0" err="1" smtClean="0">
                <a:solidFill>
                  <a:srgbClr val="660066"/>
                </a:solidFill>
              </a:rPr>
              <a:t>найбільше</a:t>
            </a:r>
            <a:r>
              <a:rPr lang="ru-RU" sz="2400" dirty="0" smtClean="0">
                <a:solidFill>
                  <a:srgbClr val="660066"/>
                </a:solidFill>
              </a:rPr>
              <a:t>, </a:t>
            </a:r>
            <a:r>
              <a:rPr lang="ru-RU" sz="2400" dirty="0" err="1" smtClean="0">
                <a:solidFill>
                  <a:srgbClr val="660066"/>
                </a:solidFill>
              </a:rPr>
              <a:t>Більшість</a:t>
            </a:r>
            <a:r>
              <a:rPr lang="ru-RU" sz="2400" dirty="0" smtClean="0">
                <a:solidFill>
                  <a:srgbClr val="660066"/>
                </a:solidFill>
              </a:rPr>
              <a:t> </a:t>
            </a:r>
            <a:r>
              <a:rPr lang="ru-RU" sz="2400" dirty="0" err="1" smtClean="0">
                <a:solidFill>
                  <a:srgbClr val="660066"/>
                </a:solidFill>
              </a:rPr>
              <a:t>відповість</a:t>
            </a:r>
            <a:r>
              <a:rPr lang="ru-RU" sz="2400" dirty="0" smtClean="0">
                <a:solidFill>
                  <a:srgbClr val="660066"/>
                </a:solidFill>
              </a:rPr>
              <a:t> - </a:t>
            </a:r>
            <a:r>
              <a:rPr lang="ru-RU" sz="2400" dirty="0" err="1" smtClean="0">
                <a:solidFill>
                  <a:srgbClr val="660066"/>
                </a:solidFill>
              </a:rPr>
              <a:t>величезна</a:t>
            </a:r>
            <a:r>
              <a:rPr lang="ru-RU" sz="2400" dirty="0" smtClean="0">
                <a:solidFill>
                  <a:srgbClr val="660066"/>
                </a:solidFill>
              </a:rPr>
              <a:t> </a:t>
            </a:r>
            <a:r>
              <a:rPr lang="ru-RU" sz="2400" dirty="0" err="1" smtClean="0">
                <a:solidFill>
                  <a:srgbClr val="660066"/>
                </a:solidFill>
              </a:rPr>
              <a:t>кількість</a:t>
            </a:r>
            <a:r>
              <a:rPr lang="ru-RU" sz="2400" dirty="0" smtClean="0">
                <a:solidFill>
                  <a:srgbClr val="660066"/>
                </a:solidFill>
              </a:rPr>
              <a:t> </a:t>
            </a:r>
            <a:r>
              <a:rPr lang="ru-RU" sz="2400" dirty="0" err="1" smtClean="0">
                <a:solidFill>
                  <a:srgbClr val="660066"/>
                </a:solidFill>
              </a:rPr>
              <a:t>велосипедів</a:t>
            </a:r>
            <a:r>
              <a:rPr lang="ru-RU" sz="2400" dirty="0" smtClean="0">
                <a:solidFill>
                  <a:srgbClr val="660066"/>
                </a:solidFill>
              </a:rPr>
              <a:t>. </a:t>
            </a:r>
            <a:r>
              <a:rPr lang="ru-RU" sz="2400" dirty="0" err="1" smtClean="0">
                <a:solidFill>
                  <a:srgbClr val="660066"/>
                </a:solidFill>
              </a:rPr>
              <a:t>Автомобільних</a:t>
            </a:r>
            <a:r>
              <a:rPr lang="ru-RU" sz="2400" dirty="0" smtClean="0">
                <a:solidFill>
                  <a:srgbClr val="660066"/>
                </a:solidFill>
              </a:rPr>
              <a:t> пробок тут, практично, </a:t>
            </a:r>
            <a:r>
              <a:rPr lang="ru-RU" sz="2400" dirty="0" err="1" smtClean="0">
                <a:solidFill>
                  <a:srgbClr val="660066"/>
                </a:solidFill>
              </a:rPr>
              <a:t>немає</a:t>
            </a:r>
            <a:r>
              <a:rPr lang="ru-RU" sz="2400" dirty="0" smtClean="0">
                <a:solidFill>
                  <a:srgbClr val="660066"/>
                </a:solidFill>
              </a:rPr>
              <a:t>. </a:t>
            </a:r>
            <a:r>
              <a:rPr lang="ru-RU" sz="2400" dirty="0" err="1" smtClean="0">
                <a:solidFill>
                  <a:srgbClr val="660066"/>
                </a:solidFill>
              </a:rPr>
              <a:t>Повітря</a:t>
            </a:r>
            <a:r>
              <a:rPr lang="ru-RU" sz="2400" dirty="0" smtClean="0">
                <a:solidFill>
                  <a:srgbClr val="660066"/>
                </a:solidFill>
              </a:rPr>
              <a:t> </a:t>
            </a:r>
            <a:r>
              <a:rPr lang="ru-RU" sz="2400" dirty="0" err="1" smtClean="0">
                <a:solidFill>
                  <a:srgbClr val="660066"/>
                </a:solidFill>
              </a:rPr>
              <a:t>чисте</a:t>
            </a:r>
            <a:r>
              <a:rPr lang="ru-RU" sz="2400" dirty="0" smtClean="0">
                <a:solidFill>
                  <a:srgbClr val="660066"/>
                </a:solidFill>
              </a:rPr>
              <a:t>, </a:t>
            </a:r>
            <a:r>
              <a:rPr lang="ru-RU" sz="2400" dirty="0" err="1" smtClean="0">
                <a:solidFill>
                  <a:srgbClr val="660066"/>
                </a:solidFill>
              </a:rPr>
              <a:t>тільки</a:t>
            </a:r>
            <a:r>
              <a:rPr lang="ru-RU" sz="2400" dirty="0" smtClean="0">
                <a:solidFill>
                  <a:srgbClr val="660066"/>
                </a:solidFill>
              </a:rPr>
              <a:t> </a:t>
            </a:r>
            <a:r>
              <a:rPr lang="ru-RU" sz="2400" dirty="0" err="1" smtClean="0">
                <a:solidFill>
                  <a:srgbClr val="660066"/>
                </a:solidFill>
              </a:rPr>
              <a:t>автомобілістам</a:t>
            </a:r>
            <a:r>
              <a:rPr lang="ru-RU" sz="2400" dirty="0" smtClean="0">
                <a:solidFill>
                  <a:srgbClr val="660066"/>
                </a:solidFill>
              </a:rPr>
              <a:t> </a:t>
            </a:r>
            <a:r>
              <a:rPr lang="ru-RU" sz="2400" dirty="0" err="1" smtClean="0">
                <a:solidFill>
                  <a:srgbClr val="660066"/>
                </a:solidFill>
              </a:rPr>
              <a:t>потрібно</a:t>
            </a:r>
            <a:r>
              <a:rPr lang="ru-RU" sz="2400" dirty="0" smtClean="0">
                <a:solidFill>
                  <a:srgbClr val="660066"/>
                </a:solidFill>
              </a:rPr>
              <a:t> бути </a:t>
            </a:r>
            <a:r>
              <a:rPr lang="ru-RU" sz="2400" dirty="0" err="1" smtClean="0">
                <a:solidFill>
                  <a:srgbClr val="660066"/>
                </a:solidFill>
              </a:rPr>
              <a:t>дуже</a:t>
            </a:r>
            <a:r>
              <a:rPr lang="ru-RU" sz="2400" dirty="0" smtClean="0">
                <a:solidFill>
                  <a:srgbClr val="660066"/>
                </a:solidFill>
              </a:rPr>
              <a:t> </a:t>
            </a:r>
            <a:r>
              <a:rPr lang="ru-RU" sz="2400" dirty="0" err="1" smtClean="0">
                <a:solidFill>
                  <a:srgbClr val="660066"/>
                </a:solidFill>
              </a:rPr>
              <a:t>уважними</a:t>
            </a:r>
            <a:r>
              <a:rPr lang="ru-RU" sz="2400" dirty="0" smtClean="0">
                <a:solidFill>
                  <a:srgbClr val="660066"/>
                </a:solidFill>
              </a:rPr>
              <a:t>, </a:t>
            </a:r>
            <a:r>
              <a:rPr lang="ru-RU" sz="2400" dirty="0" err="1" smtClean="0">
                <a:solidFill>
                  <a:srgbClr val="660066"/>
                </a:solidFill>
              </a:rPr>
              <a:t>щоб</a:t>
            </a:r>
            <a:r>
              <a:rPr lang="ru-RU" sz="2400" dirty="0" smtClean="0">
                <a:solidFill>
                  <a:srgbClr val="660066"/>
                </a:solidFill>
              </a:rPr>
              <a:t> </a:t>
            </a:r>
            <a:r>
              <a:rPr lang="ru-RU" sz="2400" dirty="0" err="1" smtClean="0">
                <a:solidFill>
                  <a:srgbClr val="660066"/>
                </a:solidFill>
              </a:rPr>
              <a:t>випадково</a:t>
            </a:r>
            <a:r>
              <a:rPr lang="ru-RU" sz="2400" dirty="0" smtClean="0">
                <a:solidFill>
                  <a:srgbClr val="660066"/>
                </a:solidFill>
              </a:rPr>
              <a:t> не </a:t>
            </a:r>
            <a:r>
              <a:rPr lang="ru-RU" sz="2400" dirty="0" err="1" smtClean="0">
                <a:solidFill>
                  <a:srgbClr val="660066"/>
                </a:solidFill>
              </a:rPr>
              <a:t>зачепити</a:t>
            </a:r>
            <a:r>
              <a:rPr lang="ru-RU" sz="2400" dirty="0" smtClean="0">
                <a:solidFill>
                  <a:srgbClr val="660066"/>
                </a:solidFill>
              </a:rPr>
              <a:t> велосипедиста, </a:t>
            </a:r>
            <a:r>
              <a:rPr lang="ru-RU" sz="2400" dirty="0" err="1" smtClean="0">
                <a:solidFill>
                  <a:srgbClr val="660066"/>
                </a:solidFill>
              </a:rPr>
              <a:t>який</a:t>
            </a:r>
            <a:r>
              <a:rPr lang="ru-RU" sz="2400" dirty="0" smtClean="0">
                <a:solidFill>
                  <a:srgbClr val="660066"/>
                </a:solidFill>
              </a:rPr>
              <a:t> тут "</a:t>
            </a:r>
            <a:r>
              <a:rPr lang="ru-RU" sz="2400" dirty="0" err="1" smtClean="0">
                <a:solidFill>
                  <a:srgbClr val="660066"/>
                </a:solidFill>
              </a:rPr>
              <a:t>завжди</a:t>
            </a:r>
            <a:r>
              <a:rPr lang="ru-RU" sz="2400" dirty="0" smtClean="0">
                <a:solidFill>
                  <a:srgbClr val="660066"/>
                </a:solidFill>
              </a:rPr>
              <a:t> </a:t>
            </a:r>
            <a:r>
              <a:rPr lang="ru-RU" sz="2400" dirty="0" err="1" smtClean="0">
                <a:solidFill>
                  <a:srgbClr val="660066"/>
                </a:solidFill>
              </a:rPr>
              <a:t>правий</a:t>
            </a:r>
            <a:r>
              <a:rPr lang="ru-RU" sz="2400" dirty="0" smtClean="0">
                <a:solidFill>
                  <a:srgbClr val="660066"/>
                </a:solidFill>
              </a:rPr>
              <a:t>". За статистикою в </a:t>
            </a:r>
            <a:r>
              <a:rPr lang="ru-RU" sz="2400" dirty="0" err="1" smtClean="0">
                <a:solidFill>
                  <a:srgbClr val="660066"/>
                </a:solidFill>
              </a:rPr>
              <a:t>Копенгагені</a:t>
            </a:r>
            <a:r>
              <a:rPr lang="ru-RU" sz="2400" dirty="0" smtClean="0">
                <a:solidFill>
                  <a:srgbClr val="660066"/>
                </a:solidFill>
              </a:rPr>
              <a:t> до </a:t>
            </a:r>
            <a:r>
              <a:rPr lang="ru-RU" sz="2400" dirty="0" err="1" smtClean="0">
                <a:solidFill>
                  <a:srgbClr val="660066"/>
                </a:solidFill>
              </a:rPr>
              <a:t>роботи</a:t>
            </a:r>
            <a:r>
              <a:rPr lang="ru-RU" sz="2400" dirty="0" smtClean="0">
                <a:solidFill>
                  <a:srgbClr val="660066"/>
                </a:solidFill>
              </a:rPr>
              <a:t> на </a:t>
            </a:r>
            <a:r>
              <a:rPr lang="ru-RU" sz="2400" dirty="0" err="1" smtClean="0">
                <a:solidFill>
                  <a:srgbClr val="660066"/>
                </a:solidFill>
              </a:rPr>
              <a:t>велосипеді</a:t>
            </a:r>
            <a:r>
              <a:rPr lang="ru-RU" sz="2400" dirty="0" smtClean="0">
                <a:solidFill>
                  <a:srgbClr val="660066"/>
                </a:solidFill>
              </a:rPr>
              <a:t> </a:t>
            </a:r>
            <a:r>
              <a:rPr lang="ru-RU" sz="2400" dirty="0" err="1" smtClean="0">
                <a:solidFill>
                  <a:srgbClr val="660066"/>
                </a:solidFill>
              </a:rPr>
              <a:t>добирається</a:t>
            </a:r>
            <a:r>
              <a:rPr lang="ru-RU" sz="2400" dirty="0" smtClean="0">
                <a:solidFill>
                  <a:srgbClr val="660066"/>
                </a:solidFill>
              </a:rPr>
              <a:t> 20% </a:t>
            </a:r>
            <a:r>
              <a:rPr lang="ru-RU" sz="2400" dirty="0" err="1" smtClean="0">
                <a:solidFill>
                  <a:srgbClr val="660066"/>
                </a:solidFill>
              </a:rPr>
              <a:t>жителів</a:t>
            </a:r>
            <a:r>
              <a:rPr lang="ru-RU" sz="2400" dirty="0" smtClean="0">
                <a:solidFill>
                  <a:srgbClr val="660066"/>
                </a:solidFill>
              </a:rPr>
              <a:t>. На другому </a:t>
            </a:r>
            <a:r>
              <a:rPr lang="ru-RU" sz="2400" dirty="0" err="1" smtClean="0">
                <a:solidFill>
                  <a:srgbClr val="660066"/>
                </a:solidFill>
              </a:rPr>
              <a:t>місці</a:t>
            </a:r>
            <a:r>
              <a:rPr lang="ru-RU" sz="2400" dirty="0" smtClean="0">
                <a:solidFill>
                  <a:srgbClr val="660066"/>
                </a:solidFill>
              </a:rPr>
              <a:t> в </a:t>
            </a:r>
            <a:r>
              <a:rPr lang="ru-RU" sz="2400" dirty="0" err="1" smtClean="0">
                <a:solidFill>
                  <a:srgbClr val="660066"/>
                </a:solidFill>
              </a:rPr>
              <a:t>світі</a:t>
            </a:r>
            <a:r>
              <a:rPr lang="ru-RU" sz="2400" dirty="0" smtClean="0">
                <a:solidFill>
                  <a:srgbClr val="660066"/>
                </a:solidFill>
              </a:rPr>
              <a:t> </a:t>
            </a:r>
            <a:r>
              <a:rPr lang="ru-RU" sz="2400" dirty="0" err="1" smtClean="0">
                <a:solidFill>
                  <a:srgbClr val="660066"/>
                </a:solidFill>
              </a:rPr>
              <a:t>з</a:t>
            </a:r>
            <a:r>
              <a:rPr lang="ru-RU" sz="2400" dirty="0" smtClean="0">
                <a:solidFill>
                  <a:srgbClr val="660066"/>
                </a:solidFill>
              </a:rPr>
              <a:t> великим </a:t>
            </a:r>
            <a:r>
              <a:rPr lang="ru-RU" sz="2400" dirty="0" err="1" smtClean="0">
                <a:solidFill>
                  <a:srgbClr val="660066"/>
                </a:solidFill>
              </a:rPr>
              <a:t>відривом</a:t>
            </a:r>
            <a:r>
              <a:rPr lang="ru-RU" sz="2400" dirty="0" smtClean="0">
                <a:solidFill>
                  <a:srgbClr val="660066"/>
                </a:solidFill>
              </a:rPr>
              <a:t> - Женева, в </a:t>
            </a:r>
            <a:r>
              <a:rPr lang="ru-RU" sz="2400" dirty="0" err="1" smtClean="0">
                <a:solidFill>
                  <a:srgbClr val="660066"/>
                </a:solidFill>
              </a:rPr>
              <a:t>якій</a:t>
            </a:r>
            <a:r>
              <a:rPr lang="ru-RU" sz="2400" dirty="0" smtClean="0">
                <a:solidFill>
                  <a:srgbClr val="660066"/>
                </a:solidFill>
              </a:rPr>
              <a:t> </a:t>
            </a:r>
            <a:r>
              <a:rPr lang="ru-RU" sz="2400" dirty="0" err="1" smtClean="0">
                <a:solidFill>
                  <a:srgbClr val="660066"/>
                </a:solidFill>
              </a:rPr>
              <a:t>тільки</a:t>
            </a:r>
            <a:r>
              <a:rPr lang="ru-RU" sz="2400" dirty="0" smtClean="0">
                <a:solidFill>
                  <a:srgbClr val="660066"/>
                </a:solidFill>
              </a:rPr>
              <a:t> 4% </a:t>
            </a:r>
            <a:r>
              <a:rPr lang="ru-RU" sz="2400" dirty="0" err="1" smtClean="0">
                <a:solidFill>
                  <a:srgbClr val="660066"/>
                </a:solidFill>
              </a:rPr>
              <a:t>городян</a:t>
            </a:r>
            <a:r>
              <a:rPr lang="ru-RU" sz="2400" dirty="0" smtClean="0">
                <a:solidFill>
                  <a:srgbClr val="660066"/>
                </a:solidFill>
              </a:rPr>
              <a:t> </a:t>
            </a:r>
            <a:r>
              <a:rPr lang="ru-RU" sz="2400" dirty="0" err="1" smtClean="0">
                <a:solidFill>
                  <a:srgbClr val="660066"/>
                </a:solidFill>
              </a:rPr>
              <a:t>використовують</a:t>
            </a:r>
            <a:r>
              <a:rPr lang="ru-RU" sz="2400" dirty="0" smtClean="0">
                <a:solidFill>
                  <a:srgbClr val="660066"/>
                </a:solidFill>
              </a:rPr>
              <a:t> для </a:t>
            </a:r>
            <a:r>
              <a:rPr lang="ru-RU" sz="2400" dirty="0" err="1" smtClean="0">
                <a:solidFill>
                  <a:srgbClr val="660066"/>
                </a:solidFill>
              </a:rPr>
              <a:t>цього</a:t>
            </a:r>
            <a:r>
              <a:rPr lang="ru-RU" sz="2400" dirty="0" smtClean="0">
                <a:solidFill>
                  <a:srgbClr val="660066"/>
                </a:solidFill>
              </a:rPr>
              <a:t> </a:t>
            </a:r>
            <a:r>
              <a:rPr lang="ru-RU" sz="2400" dirty="0" err="1" smtClean="0">
                <a:solidFill>
                  <a:srgbClr val="660066"/>
                </a:solidFill>
              </a:rPr>
              <a:t>велосипеди</a:t>
            </a:r>
            <a:r>
              <a:rPr lang="ru-RU" sz="2400" dirty="0" smtClean="0">
                <a:solidFill>
                  <a:srgbClr val="660066"/>
                </a:solidFill>
              </a:rPr>
              <a:t>.</a:t>
            </a:r>
            <a:endParaRPr lang="ru-RU" sz="2400" dirty="0">
              <a:solidFill>
                <a:srgbClr val="660066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661" y="285728"/>
            <a:ext cx="51905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3600" smtClean="0">
                <a:solidFill>
                  <a:srgbClr val="660066"/>
                </a:solidFill>
              </a:rPr>
              <a:t>Екологічний</a:t>
            </a:r>
            <a:r>
              <a:rPr lang="ru-RU" sz="3600" dirty="0" smtClean="0">
                <a:solidFill>
                  <a:srgbClr val="660066"/>
                </a:solidFill>
              </a:rPr>
              <a:t> </a:t>
            </a:r>
            <a:r>
              <a:rPr lang="ru-RU" sz="3600" dirty="0" smtClean="0">
                <a:solidFill>
                  <a:srgbClr val="660066"/>
                </a:solidFill>
              </a:rPr>
              <a:t>транспорт </a:t>
            </a:r>
          </a:p>
        </p:txBody>
      </p:sp>
      <p:pic>
        <p:nvPicPr>
          <p:cNvPr id="1028" name="Picture 4" descr="Результат пошуку зображень за запитом &quot;дания велосипеды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928670"/>
            <a:ext cx="4500594" cy="2990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Результат пошуку зображень за запитом &quot;дания велосипеды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3571876"/>
            <a:ext cx="5000628" cy="2800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 tmFilter="0,0; .5, 0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450"/>
                            </p:stCondLst>
                            <p:childTnLst>
                              <p:par>
                                <p:cTn id="2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7315200" cy="715962"/>
          </a:xfrm>
        </p:spPr>
        <p:txBody>
          <a:bodyPr/>
          <a:lstStyle/>
          <a:p>
            <a:r>
              <a:rPr lang="ru-RU" dirty="0" err="1" smtClean="0">
                <a:solidFill>
                  <a:srgbClr val="660066"/>
                </a:solidFill>
              </a:rPr>
              <a:t>Екологічна</a:t>
            </a:r>
            <a:r>
              <a:rPr lang="ru-RU" dirty="0" smtClean="0">
                <a:solidFill>
                  <a:srgbClr val="660066"/>
                </a:solidFill>
              </a:rPr>
              <a:t> </a:t>
            </a:r>
            <a:r>
              <a:rPr lang="ru-RU" dirty="0" err="1" smtClean="0">
                <a:solidFill>
                  <a:srgbClr val="660066"/>
                </a:solidFill>
              </a:rPr>
              <a:t>освіта</a:t>
            </a:r>
            <a:endParaRPr lang="ru-RU" dirty="0">
              <a:solidFill>
                <a:srgbClr val="66006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4578" name="Picture 2" descr="Экологическое образование в Дан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142984"/>
            <a:ext cx="8207115" cy="4214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301">
  <a:themeElements>
    <a:clrScheme name="">
      <a:dk1>
        <a:srgbClr val="FFFFFF"/>
      </a:dk1>
      <a:lt1>
        <a:srgbClr val="FFFFFF"/>
      </a:lt1>
      <a:dk2>
        <a:srgbClr val="FFFFFF"/>
      </a:dk2>
      <a:lt2>
        <a:srgbClr val="313131"/>
      </a:lt2>
      <a:accent1>
        <a:srgbClr val="5B5B5B"/>
      </a:accent1>
      <a:accent2>
        <a:srgbClr val="868686"/>
      </a:accent2>
      <a:accent3>
        <a:srgbClr val="FFFFFF"/>
      </a:accent3>
      <a:accent4>
        <a:srgbClr val="DADADA"/>
      </a:accent4>
      <a:accent5>
        <a:srgbClr val="B5B5B5"/>
      </a:accent5>
      <a:accent6>
        <a:srgbClr val="797979"/>
      </a:accent6>
      <a:hlink>
        <a:srgbClr val="D668F8"/>
      </a:hlink>
      <a:folHlink>
        <a:srgbClr val="FFFFFF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301</Template>
  <TotalTime>76</TotalTime>
  <Words>219</Words>
  <Application>Microsoft Office PowerPoint</Application>
  <PresentationFormat>Экран (4:3)</PresentationFormat>
  <Paragraphs>34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301</vt:lpstr>
      <vt:lpstr>Данія. Екологічні проблеми.</vt:lpstr>
      <vt:lpstr>Презентация PowerPoint</vt:lpstr>
      <vt:lpstr>Презентация PowerPoint</vt:lpstr>
      <vt:lpstr>Презентация PowerPoint</vt:lpstr>
      <vt:lpstr>Презентация PowerPoint</vt:lpstr>
      <vt:lpstr>Утилізація відходів у Данії</vt:lpstr>
      <vt:lpstr>Презентация PowerPoint</vt:lpstr>
      <vt:lpstr>Презентация PowerPoint</vt:lpstr>
      <vt:lpstr>Екологічна освіта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Данія. Екологічні проблеми.</dc:title>
  <dc:creator>User</dc:creator>
  <cp:lastModifiedBy>Maksim Kitskaylo</cp:lastModifiedBy>
  <cp:revision>12</cp:revision>
  <dcterms:created xsi:type="dcterms:W3CDTF">2017-05-07T15:16:27Z</dcterms:created>
  <dcterms:modified xsi:type="dcterms:W3CDTF">2017-10-14T13:40:19Z</dcterms:modified>
</cp:coreProperties>
</file>